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8" r:id="rId3"/>
    <p:sldId id="315" r:id="rId4"/>
    <p:sldId id="314" r:id="rId5"/>
    <p:sldId id="316" r:id="rId6"/>
    <p:sldId id="317" r:id="rId7"/>
    <p:sldId id="303" r:id="rId8"/>
    <p:sldId id="318" r:id="rId9"/>
    <p:sldId id="319" r:id="rId10"/>
    <p:sldId id="320" r:id="rId11"/>
    <p:sldId id="304" r:id="rId12"/>
    <p:sldId id="305" r:id="rId13"/>
    <p:sldId id="306" r:id="rId14"/>
    <p:sldId id="269" r:id="rId15"/>
    <p:sldId id="321" r:id="rId16"/>
    <p:sldId id="322" r:id="rId17"/>
    <p:sldId id="323" r:id="rId18"/>
    <p:sldId id="324" r:id="rId19"/>
    <p:sldId id="325" r:id="rId20"/>
    <p:sldId id="326" r:id="rId21"/>
    <p:sldId id="327" r:id="rId22"/>
    <p:sldId id="328" r:id="rId23"/>
    <p:sldId id="271" r:id="rId24"/>
    <p:sldId id="272" r:id="rId25"/>
    <p:sldId id="300" r:id="rId26"/>
    <p:sldId id="301" r:id="rId27"/>
    <p:sldId id="273" r:id="rId28"/>
    <p:sldId id="329" r:id="rId29"/>
    <p:sldId id="262" r:id="rId30"/>
    <p:sldId id="270" r:id="rId31"/>
    <p:sldId id="298" r:id="rId32"/>
    <p:sldId id="299" r:id="rId33"/>
    <p:sldId id="297" r:id="rId34"/>
    <p:sldId id="296" r:id="rId35"/>
    <p:sldId id="278" r:id="rId36"/>
    <p:sldId id="332" r:id="rId37"/>
    <p:sldId id="279" r:id="rId38"/>
    <p:sldId id="333" r:id="rId39"/>
    <p:sldId id="331" r:id="rId40"/>
    <p:sldId id="281" r:id="rId41"/>
    <p:sldId id="282" r:id="rId42"/>
    <p:sldId id="283" r:id="rId43"/>
    <p:sldId id="284" r:id="rId44"/>
    <p:sldId id="285" r:id="rId45"/>
    <p:sldId id="362" r:id="rId46"/>
    <p:sldId id="342" r:id="rId47"/>
    <p:sldId id="338" r:id="rId48"/>
    <p:sldId id="339" r:id="rId49"/>
    <p:sldId id="340" r:id="rId50"/>
    <p:sldId id="343" r:id="rId51"/>
    <p:sldId id="344" r:id="rId52"/>
    <p:sldId id="345" r:id="rId53"/>
    <p:sldId id="361" r:id="rId54"/>
    <p:sldId id="350" r:id="rId55"/>
    <p:sldId id="351" r:id="rId56"/>
    <p:sldId id="352" r:id="rId57"/>
    <p:sldId id="353" r:id="rId58"/>
    <p:sldId id="354" r:id="rId59"/>
    <p:sldId id="355" r:id="rId60"/>
    <p:sldId id="356" r:id="rId61"/>
    <p:sldId id="274" r:id="rId62"/>
    <p:sldId id="334" r:id="rId63"/>
    <p:sldId id="335" r:id="rId64"/>
    <p:sldId id="275" r:id="rId65"/>
    <p:sldId id="276" r:id="rId66"/>
    <p:sldId id="309" r:id="rId67"/>
    <p:sldId id="277" r:id="rId68"/>
    <p:sldId id="280" r:id="rId69"/>
    <p:sldId id="312" r:id="rId70"/>
    <p:sldId id="310" r:id="rId71"/>
    <p:sldId id="311" r:id="rId72"/>
    <p:sldId id="259" r:id="rId73"/>
    <p:sldId id="359" r:id="rId74"/>
    <p:sldId id="360" r:id="rId75"/>
    <p:sldId id="260" r:id="rId76"/>
    <p:sldId id="349" r:id="rId77"/>
    <p:sldId id="346" r:id="rId78"/>
    <p:sldId id="347" r:id="rId79"/>
    <p:sldId id="348" r:id="rId80"/>
    <p:sldId id="357" r:id="rId81"/>
    <p:sldId id="363" r:id="rId82"/>
    <p:sldId id="336" r:id="rId83"/>
    <p:sldId id="358" r:id="rId84"/>
  </p:sldIdLst>
  <p:sldSz cx="9144000" cy="6858000" type="screen4x3"/>
  <p:notesSz cx="6858000" cy="9144000"/>
  <p:custShowLst>
    <p:custShow name="Custom Show 1" id="0">
      <p:sldLst>
        <p:sld r:id="rId1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7721BE9-0B6F-4A9B-8800-823C1197D818}" type="datetimeFigureOut">
              <a:rPr lang="en-IN" smtClean="0"/>
              <a:pPr/>
              <a:t>02-01-2018</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F1BEAFF-AFAC-4D93-B55A-49DFB7326F3C}"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721BE9-0B6F-4A9B-8800-823C1197D818}" type="datetimeFigureOut">
              <a:rPr lang="en-IN" smtClean="0"/>
              <a:pPr/>
              <a:t>02-01-2018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1BEAFF-AFAC-4D93-B55A-49DFB7326F3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721BE9-0B6F-4A9B-8800-823C1197D818}" type="datetimeFigureOut">
              <a:rPr lang="en-IN" smtClean="0"/>
              <a:pPr/>
              <a:t>02-01-2018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1BEAFF-AFAC-4D93-B55A-49DFB7326F3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7721BE9-0B6F-4A9B-8800-823C1197D818}" type="datetimeFigureOut">
              <a:rPr lang="en-IN" smtClean="0"/>
              <a:pPr/>
              <a:t>02-01-2018</a:t>
            </a:fld>
            <a:endParaRPr lang="en-IN"/>
          </a:p>
        </p:txBody>
      </p:sp>
      <p:sp>
        <p:nvSpPr>
          <p:cNvPr id="9" name="Slide Number Placeholder 8"/>
          <p:cNvSpPr>
            <a:spLocks noGrp="1"/>
          </p:cNvSpPr>
          <p:nvPr>
            <p:ph type="sldNum" sz="quarter" idx="15"/>
          </p:nvPr>
        </p:nvSpPr>
        <p:spPr/>
        <p:txBody>
          <a:bodyPr rtlCol="0"/>
          <a:lstStyle/>
          <a:p>
            <a:fld id="{FF1BEAFF-AFAC-4D93-B55A-49DFB7326F3C}"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7721BE9-0B6F-4A9B-8800-823C1197D818}" type="datetimeFigureOut">
              <a:rPr lang="en-IN" smtClean="0"/>
              <a:pPr/>
              <a:t>02-01-2018</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F1BEAFF-AFAC-4D93-B55A-49DFB7326F3C}"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721BE9-0B6F-4A9B-8800-823C1197D818}" type="datetimeFigureOut">
              <a:rPr lang="en-IN" smtClean="0"/>
              <a:pPr/>
              <a:t>02-01-2018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F1BEAFF-AFAC-4D93-B55A-49DFB7326F3C}"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7721BE9-0B6F-4A9B-8800-823C1197D818}" type="datetimeFigureOut">
              <a:rPr lang="en-IN" smtClean="0"/>
              <a:pPr/>
              <a:t>02-01-2018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F1BEAFF-AFAC-4D93-B55A-49DFB7326F3C}"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7721BE9-0B6F-4A9B-8800-823C1197D818}" type="datetimeFigureOut">
              <a:rPr lang="en-IN" smtClean="0"/>
              <a:pPr/>
              <a:t>02-01-2018</a:t>
            </a:fld>
            <a:endParaRPr lang="en-IN"/>
          </a:p>
        </p:txBody>
      </p:sp>
      <p:sp>
        <p:nvSpPr>
          <p:cNvPr id="7" name="Slide Number Placeholder 6"/>
          <p:cNvSpPr>
            <a:spLocks noGrp="1"/>
          </p:cNvSpPr>
          <p:nvPr>
            <p:ph type="sldNum" sz="quarter" idx="11"/>
          </p:nvPr>
        </p:nvSpPr>
        <p:spPr/>
        <p:txBody>
          <a:bodyPr rtlCol="0"/>
          <a:lstStyle/>
          <a:p>
            <a:fld id="{FF1BEAFF-AFAC-4D93-B55A-49DFB7326F3C}"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21BE9-0B6F-4A9B-8800-823C1197D818}" type="datetimeFigureOut">
              <a:rPr lang="en-IN" smtClean="0"/>
              <a:pPr/>
              <a:t>02-01-2018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F1BEAFF-AFAC-4D93-B55A-49DFB7326F3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7721BE9-0B6F-4A9B-8800-823C1197D818}" type="datetimeFigureOut">
              <a:rPr lang="en-IN" smtClean="0"/>
              <a:pPr/>
              <a:t>02-01-2018</a:t>
            </a:fld>
            <a:endParaRPr lang="en-IN"/>
          </a:p>
        </p:txBody>
      </p:sp>
      <p:sp>
        <p:nvSpPr>
          <p:cNvPr id="22" name="Slide Number Placeholder 21"/>
          <p:cNvSpPr>
            <a:spLocks noGrp="1"/>
          </p:cNvSpPr>
          <p:nvPr>
            <p:ph type="sldNum" sz="quarter" idx="15"/>
          </p:nvPr>
        </p:nvSpPr>
        <p:spPr/>
        <p:txBody>
          <a:bodyPr rtlCol="0"/>
          <a:lstStyle/>
          <a:p>
            <a:fld id="{FF1BEAFF-AFAC-4D93-B55A-49DFB7326F3C}"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7721BE9-0B6F-4A9B-8800-823C1197D818}" type="datetimeFigureOut">
              <a:rPr lang="en-IN" smtClean="0"/>
              <a:pPr/>
              <a:t>02-01-2018</a:t>
            </a:fld>
            <a:endParaRPr lang="en-IN"/>
          </a:p>
        </p:txBody>
      </p:sp>
      <p:sp>
        <p:nvSpPr>
          <p:cNvPr id="18" name="Slide Number Placeholder 17"/>
          <p:cNvSpPr>
            <a:spLocks noGrp="1"/>
          </p:cNvSpPr>
          <p:nvPr>
            <p:ph type="sldNum" sz="quarter" idx="11"/>
          </p:nvPr>
        </p:nvSpPr>
        <p:spPr/>
        <p:txBody>
          <a:bodyPr rtlCol="0"/>
          <a:lstStyle/>
          <a:p>
            <a:fld id="{FF1BEAFF-AFAC-4D93-B55A-49DFB7326F3C}"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7721BE9-0B6F-4A9B-8800-823C1197D818}" type="datetimeFigureOut">
              <a:rPr lang="en-IN" smtClean="0"/>
              <a:pPr/>
              <a:t>02-01-2018</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F1BEAFF-AFAC-4D93-B55A-49DFB7326F3C}"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t>DEVELOPMENT OF INTERATRIAL AND INTERVENTRICULAR SEPTUM</a:t>
            </a:r>
            <a:endParaRPr lang="en-IN" dirty="0"/>
          </a:p>
        </p:txBody>
      </p:sp>
      <p:sp>
        <p:nvSpPr>
          <p:cNvPr id="3" name="Subtitle 2"/>
          <p:cNvSpPr>
            <a:spLocks noGrp="1"/>
          </p:cNvSpPr>
          <p:nvPr>
            <p:ph type="subTitle" idx="1"/>
          </p:nvPr>
        </p:nvSpPr>
        <p:spPr/>
        <p:txBody>
          <a:bodyPr>
            <a:normAutofit fontScale="55000" lnSpcReduction="20000"/>
          </a:bodyPr>
          <a:lstStyle/>
          <a:p>
            <a:endParaRPr lang="en-IN" dirty="0" smtClean="0"/>
          </a:p>
          <a:p>
            <a:endParaRPr lang="en-IN" dirty="0" smtClean="0"/>
          </a:p>
          <a:p>
            <a:r>
              <a:rPr lang="en-IN" sz="2200" dirty="0" smtClean="0"/>
              <a:t>                                            RANJITH</a:t>
            </a:r>
          </a:p>
          <a:p>
            <a:r>
              <a:rPr lang="en-IN" sz="2200" dirty="0" smtClean="0"/>
              <a:t>                                            SENIOR RESIDENT </a:t>
            </a:r>
          </a:p>
          <a:p>
            <a:r>
              <a:rPr lang="en-IN" sz="2200" dirty="0" smtClean="0"/>
              <a:t>                                            DEPT. CARDIOLOGY </a:t>
            </a:r>
          </a:p>
          <a:p>
            <a:r>
              <a:rPr lang="en-IN" sz="2200" dirty="0" smtClean="0"/>
              <a:t>                                            CALICUT MEDICAL COLLEGE</a:t>
            </a:r>
            <a:endParaRPr lang="en-IN"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20171231_082533.jpg"/>
          <p:cNvPicPr>
            <a:picLocks noGrp="1" noChangeAspect="1"/>
          </p:cNvPicPr>
          <p:nvPr>
            <p:ph sz="quarter" idx="1"/>
          </p:nvPr>
        </p:nvPicPr>
        <p:blipFill>
          <a:blip r:embed="rId2" cstate="print"/>
          <a:stretch>
            <a:fillRect/>
          </a:stretch>
        </p:blipFill>
        <p:spPr>
          <a:xfrm>
            <a:off x="941916" y="1600200"/>
            <a:ext cx="6498167" cy="48736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endParaRPr lang="en-IN" dirty="0" smtClean="0"/>
          </a:p>
          <a:p>
            <a:r>
              <a:rPr lang="en-IN" dirty="0" smtClean="0"/>
              <a:t>Regression of left horn and its tributaries-</a:t>
            </a:r>
          </a:p>
          <a:p>
            <a:r>
              <a:rPr lang="en-IN" dirty="0" smtClean="0"/>
              <a:t>The right groove remains shallow but the left one becomes very deep</a:t>
            </a:r>
          </a:p>
          <a:p>
            <a:r>
              <a:rPr lang="en-IN" dirty="0" smtClean="0"/>
              <a:t>It results in that left part becomes completely separated from the </a:t>
            </a:r>
            <a:r>
              <a:rPr lang="en-IN" dirty="0" err="1" smtClean="0"/>
              <a:t>atrial</a:t>
            </a:r>
            <a:r>
              <a:rPr lang="en-IN" dirty="0" smtClean="0"/>
              <a:t> chamber.</a:t>
            </a:r>
          </a:p>
          <a:p>
            <a:r>
              <a:rPr lang="en-IN" dirty="0" smtClean="0"/>
              <a:t>The left horn becomes reduced in size and appears like a tributary of the right horn of sinus </a:t>
            </a:r>
            <a:r>
              <a:rPr lang="en-IN" dirty="0" err="1" smtClean="0"/>
              <a:t>venosus</a:t>
            </a:r>
            <a:r>
              <a:rPr lang="en-IN" dirty="0" smtClean="0"/>
              <a:t>.</a:t>
            </a:r>
          </a:p>
          <a:p>
            <a:r>
              <a:rPr lang="en-IN" dirty="0" smtClean="0"/>
              <a:t>The left horn becomes part of coronary sinus</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sz="quarter" idx="1"/>
          </p:nvPr>
        </p:nvSpPr>
        <p:spPr/>
        <p:txBody>
          <a:bodyPr/>
          <a:lstStyle/>
          <a:p>
            <a:r>
              <a:rPr lang="en-IN" dirty="0" err="1" smtClean="0"/>
              <a:t>Sinoatrial</a:t>
            </a:r>
            <a:r>
              <a:rPr lang="en-IN" dirty="0" smtClean="0"/>
              <a:t> orifice</a:t>
            </a:r>
          </a:p>
          <a:p>
            <a:r>
              <a:rPr lang="en-IN" dirty="0" smtClean="0"/>
              <a:t>Initially </a:t>
            </a:r>
            <a:r>
              <a:rPr lang="en-IN" dirty="0" err="1" smtClean="0"/>
              <a:t>sinoatrial</a:t>
            </a:r>
            <a:r>
              <a:rPr lang="en-IN" dirty="0" smtClean="0"/>
              <a:t> orifice- transverse, larger and median in position</a:t>
            </a:r>
          </a:p>
          <a:p>
            <a:r>
              <a:rPr lang="en-IN" dirty="0" smtClean="0"/>
              <a:t>Later the opening becomes narrow and shifts to the right and onto the dorsal aspect of the atrium</a:t>
            </a:r>
          </a:p>
          <a:p>
            <a:r>
              <a:rPr lang="en-IN" dirty="0" smtClean="0"/>
              <a:t>It changes its orientation from transverse to oval and finally to vertical with a narrow slit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Fate of tributaries of sinus </a:t>
            </a:r>
            <a:r>
              <a:rPr lang="en-IN" dirty="0" err="1" smtClean="0"/>
              <a:t>venosus</a:t>
            </a:r>
            <a:endParaRPr lang="en-IN" dirty="0"/>
          </a:p>
        </p:txBody>
      </p:sp>
      <p:graphicFrame>
        <p:nvGraphicFramePr>
          <p:cNvPr id="5" name="Content Placeholder 4"/>
          <p:cNvGraphicFramePr>
            <a:graphicFrameLocks noGrp="1"/>
          </p:cNvGraphicFramePr>
          <p:nvPr>
            <p:ph sz="quarter" idx="1"/>
          </p:nvPr>
        </p:nvGraphicFramePr>
        <p:xfrm>
          <a:off x="457200" y="1600200"/>
          <a:ext cx="7467600" cy="1483360"/>
        </p:xfrm>
        <a:graphic>
          <a:graphicData uri="http://schemas.openxmlformats.org/drawingml/2006/table">
            <a:tbl>
              <a:tblPr firstRow="1" bandRow="1">
                <a:tableStyleId>{21E4AEA4-8DFA-4A89-87EB-49C32662AFE0}</a:tableStyleId>
              </a:tblPr>
              <a:tblGrid>
                <a:gridCol w="3733800"/>
                <a:gridCol w="3733800"/>
              </a:tblGrid>
              <a:tr h="370840">
                <a:tc>
                  <a:txBody>
                    <a:bodyPr/>
                    <a:lstStyle/>
                    <a:p>
                      <a:r>
                        <a:rPr lang="en-IN" dirty="0" smtClean="0"/>
                        <a:t>Embryonic</a:t>
                      </a:r>
                      <a:r>
                        <a:rPr lang="en-IN" baseline="0" dirty="0" smtClean="0"/>
                        <a:t>  part</a:t>
                      </a:r>
                      <a:endParaRPr lang="en-IN" dirty="0"/>
                    </a:p>
                  </a:txBody>
                  <a:tcPr/>
                </a:tc>
                <a:tc>
                  <a:txBody>
                    <a:bodyPr/>
                    <a:lstStyle/>
                    <a:p>
                      <a:r>
                        <a:rPr lang="en-IN" dirty="0" smtClean="0"/>
                        <a:t>Adult</a:t>
                      </a:r>
                      <a:r>
                        <a:rPr lang="en-IN" baseline="0" dirty="0" smtClean="0"/>
                        <a:t> part</a:t>
                      </a:r>
                      <a:endParaRPr lang="en-IN" dirty="0"/>
                    </a:p>
                  </a:txBody>
                  <a:tcPr/>
                </a:tc>
              </a:tr>
              <a:tr h="370840">
                <a:tc>
                  <a:txBody>
                    <a:bodyPr/>
                    <a:lstStyle/>
                    <a:p>
                      <a:r>
                        <a:rPr lang="en-IN" dirty="0" smtClean="0"/>
                        <a:t>Left horn</a:t>
                      </a:r>
                      <a:r>
                        <a:rPr lang="en-IN" baseline="0" dirty="0" smtClean="0"/>
                        <a:t> and body</a:t>
                      </a:r>
                      <a:endParaRPr lang="en-IN" dirty="0"/>
                    </a:p>
                  </a:txBody>
                  <a:tcPr/>
                </a:tc>
                <a:tc>
                  <a:txBody>
                    <a:bodyPr/>
                    <a:lstStyle/>
                    <a:p>
                      <a:r>
                        <a:rPr lang="en-IN" dirty="0" smtClean="0"/>
                        <a:t>Coronary</a:t>
                      </a:r>
                      <a:r>
                        <a:rPr lang="en-IN" baseline="0" dirty="0" smtClean="0"/>
                        <a:t> sinus</a:t>
                      </a:r>
                      <a:endParaRPr lang="en-IN" dirty="0"/>
                    </a:p>
                  </a:txBody>
                  <a:tcPr/>
                </a:tc>
              </a:tr>
              <a:tr h="370840">
                <a:tc>
                  <a:txBody>
                    <a:bodyPr/>
                    <a:lstStyle/>
                    <a:p>
                      <a:r>
                        <a:rPr lang="en-IN" dirty="0" smtClean="0"/>
                        <a:t>Right common cardinal</a:t>
                      </a:r>
                      <a:r>
                        <a:rPr lang="en-IN" baseline="0" dirty="0" smtClean="0"/>
                        <a:t> vein</a:t>
                      </a:r>
                      <a:endParaRPr lang="en-IN" dirty="0"/>
                    </a:p>
                  </a:txBody>
                  <a:tcPr/>
                </a:tc>
                <a:tc>
                  <a:txBody>
                    <a:bodyPr/>
                    <a:lstStyle/>
                    <a:p>
                      <a:r>
                        <a:rPr lang="en-IN" dirty="0" smtClean="0"/>
                        <a:t>SVC</a:t>
                      </a:r>
                      <a:endParaRPr lang="en-IN" dirty="0"/>
                    </a:p>
                  </a:txBody>
                  <a:tcPr/>
                </a:tc>
              </a:tr>
              <a:tr h="370840">
                <a:tc>
                  <a:txBody>
                    <a:bodyPr/>
                    <a:lstStyle/>
                    <a:p>
                      <a:r>
                        <a:rPr lang="en-IN" dirty="0" smtClean="0"/>
                        <a:t>Right</a:t>
                      </a:r>
                      <a:r>
                        <a:rPr lang="en-IN" baseline="0" dirty="0" smtClean="0"/>
                        <a:t> </a:t>
                      </a:r>
                      <a:r>
                        <a:rPr lang="en-IN" baseline="0" dirty="0" err="1" smtClean="0"/>
                        <a:t>vitelline</a:t>
                      </a:r>
                      <a:r>
                        <a:rPr lang="en-IN" baseline="0" dirty="0" smtClean="0"/>
                        <a:t> vein</a:t>
                      </a:r>
                      <a:endParaRPr lang="en-IN" dirty="0"/>
                    </a:p>
                  </a:txBody>
                  <a:tcPr/>
                </a:tc>
                <a:tc>
                  <a:txBody>
                    <a:bodyPr/>
                    <a:lstStyle/>
                    <a:p>
                      <a:r>
                        <a:rPr lang="en-IN" dirty="0" smtClean="0"/>
                        <a:t>IVC</a:t>
                      </a:r>
                      <a:endParaRPr lang="en-IN"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Atrial</a:t>
            </a:r>
            <a:r>
              <a:rPr lang="en-IN" dirty="0" smtClean="0"/>
              <a:t> </a:t>
            </a:r>
            <a:r>
              <a:rPr lang="en-IN" dirty="0" err="1" smtClean="0"/>
              <a:t>septation</a:t>
            </a:r>
            <a:endParaRPr lang="en-IN" dirty="0"/>
          </a:p>
        </p:txBody>
      </p:sp>
      <p:sp>
        <p:nvSpPr>
          <p:cNvPr id="3" name="Content Placeholder 2"/>
          <p:cNvSpPr>
            <a:spLocks noGrp="1"/>
          </p:cNvSpPr>
          <p:nvPr>
            <p:ph sz="quarter" idx="1"/>
          </p:nvPr>
        </p:nvSpPr>
        <p:spPr/>
        <p:txBody>
          <a:bodyPr/>
          <a:lstStyle/>
          <a:p>
            <a:r>
              <a:rPr lang="en-IN" dirty="0" smtClean="0"/>
              <a:t>The primary </a:t>
            </a:r>
            <a:r>
              <a:rPr lang="en-IN" dirty="0" err="1" smtClean="0"/>
              <a:t>atrial</a:t>
            </a:r>
            <a:r>
              <a:rPr lang="en-IN" dirty="0" smtClean="0"/>
              <a:t> septum (septum </a:t>
            </a:r>
            <a:r>
              <a:rPr lang="en-IN" dirty="0" err="1" smtClean="0"/>
              <a:t>primum</a:t>
            </a:r>
            <a:r>
              <a:rPr lang="en-IN" dirty="0" smtClean="0"/>
              <a:t>) forms by active growth of a myocardial septum</a:t>
            </a:r>
          </a:p>
          <a:p>
            <a:r>
              <a:rPr lang="en-IN" dirty="0" smtClean="0"/>
              <a:t>Initially the </a:t>
            </a:r>
            <a:r>
              <a:rPr lang="en-IN" dirty="0" err="1" smtClean="0"/>
              <a:t>primordium</a:t>
            </a:r>
            <a:r>
              <a:rPr lang="en-IN" dirty="0" smtClean="0"/>
              <a:t> of this septum can be seen as a ridge in the medial roof of the common atrium.</a:t>
            </a:r>
          </a:p>
          <a:p>
            <a:r>
              <a:rPr lang="en-IN" dirty="0" smtClean="0"/>
              <a:t> The leading edge of the ridge is covered with a </a:t>
            </a:r>
            <a:r>
              <a:rPr lang="en-IN" dirty="0" err="1" smtClean="0"/>
              <a:t>mesenchymal</a:t>
            </a:r>
            <a:r>
              <a:rPr lang="en-IN" dirty="0" smtClean="0"/>
              <a:t> cap termed the </a:t>
            </a:r>
            <a:r>
              <a:rPr lang="en-IN" dirty="0" err="1" smtClean="0"/>
              <a:t>spina</a:t>
            </a:r>
            <a:r>
              <a:rPr lang="en-IN" dirty="0" smtClean="0"/>
              <a:t> </a:t>
            </a:r>
            <a:r>
              <a:rPr lang="en-IN" dirty="0" err="1" smtClean="0"/>
              <a:t>vestibuli</a:t>
            </a:r>
            <a:r>
              <a:rPr lang="en-IN" dirty="0" smtClean="0"/>
              <a:t>, which is contiguous superiorly with the superior AV cushion and inferiorly with the inferior AV cushion </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1.jpg"/>
          <p:cNvPicPr>
            <a:picLocks noGrp="1" noChangeAspect="1"/>
          </p:cNvPicPr>
          <p:nvPr>
            <p:ph sz="quarter" idx="1"/>
          </p:nvPr>
        </p:nvPicPr>
        <p:blipFill>
          <a:blip r:embed="rId2" cstate="print"/>
          <a:stretch>
            <a:fillRect/>
          </a:stretch>
        </p:blipFill>
        <p:spPr>
          <a:xfrm>
            <a:off x="604932" y="2285992"/>
            <a:ext cx="7642124" cy="3214710"/>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edit2.jpg"/>
          <p:cNvPicPr>
            <a:picLocks noGrp="1" noChangeAspect="1"/>
          </p:cNvPicPr>
          <p:nvPr>
            <p:ph sz="quarter" idx="1"/>
          </p:nvPr>
        </p:nvPicPr>
        <p:blipFill>
          <a:blip r:embed="rId2" cstate="print"/>
          <a:stretch>
            <a:fillRect/>
          </a:stretch>
        </p:blipFill>
        <p:spPr>
          <a:xfrm>
            <a:off x="-214346" y="2428868"/>
            <a:ext cx="8564525" cy="342902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3.jpg"/>
          <p:cNvPicPr>
            <a:picLocks noGrp="1" noChangeAspect="1"/>
          </p:cNvPicPr>
          <p:nvPr>
            <p:ph sz="quarter" idx="1"/>
          </p:nvPr>
        </p:nvPicPr>
        <p:blipFill>
          <a:blip r:embed="rId2" cstate="print"/>
          <a:stretch>
            <a:fillRect/>
          </a:stretch>
        </p:blipFill>
        <p:spPr>
          <a:xfrm>
            <a:off x="36996" y="2214554"/>
            <a:ext cx="8413227" cy="328614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4.jpg"/>
          <p:cNvPicPr>
            <a:picLocks noGrp="1" noChangeAspect="1"/>
          </p:cNvPicPr>
          <p:nvPr>
            <p:ph sz="quarter" idx="1"/>
          </p:nvPr>
        </p:nvPicPr>
        <p:blipFill>
          <a:blip r:embed="rId2" cstate="print"/>
          <a:stretch>
            <a:fillRect/>
          </a:stretch>
        </p:blipFill>
        <p:spPr>
          <a:xfrm>
            <a:off x="357158" y="2571744"/>
            <a:ext cx="7883346" cy="278608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5.jpg"/>
          <p:cNvPicPr>
            <a:picLocks noGrp="1" noChangeAspect="1"/>
          </p:cNvPicPr>
          <p:nvPr>
            <p:ph sz="quarter" idx="1"/>
          </p:nvPr>
        </p:nvPicPr>
        <p:blipFill>
          <a:blip r:embed="rId2" cstate="print"/>
          <a:stretch>
            <a:fillRect/>
          </a:stretch>
        </p:blipFill>
        <p:spPr>
          <a:xfrm>
            <a:off x="889302" y="2571744"/>
            <a:ext cx="7164880" cy="292895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Heart embryology</a:t>
            </a:r>
            <a:endParaRPr lang="en-IN" dirty="0"/>
          </a:p>
        </p:txBody>
      </p:sp>
      <p:sp>
        <p:nvSpPr>
          <p:cNvPr id="3" name="Content Placeholder 2"/>
          <p:cNvSpPr>
            <a:spLocks noGrp="1"/>
          </p:cNvSpPr>
          <p:nvPr>
            <p:ph sz="quarter" idx="1"/>
          </p:nvPr>
        </p:nvSpPr>
        <p:spPr/>
        <p:txBody>
          <a:bodyPr/>
          <a:lstStyle/>
          <a:p>
            <a:r>
              <a:rPr lang="en-IN" dirty="0" smtClean="0"/>
              <a:t>Right and left </a:t>
            </a:r>
            <a:r>
              <a:rPr lang="en-IN" dirty="0" err="1" smtClean="0"/>
              <a:t>Endocardial</a:t>
            </a:r>
            <a:r>
              <a:rPr lang="en-IN" dirty="0" smtClean="0"/>
              <a:t> heart tubes</a:t>
            </a:r>
          </a:p>
          <a:p>
            <a:r>
              <a:rPr lang="en-IN" dirty="0" smtClean="0"/>
              <a:t>Both fuse together</a:t>
            </a:r>
          </a:p>
          <a:p>
            <a:r>
              <a:rPr lang="en-IN" dirty="0" smtClean="0"/>
              <a:t>The single tube- series of dilatations</a:t>
            </a:r>
          </a:p>
          <a:p>
            <a:pPr>
              <a:buFont typeface="Wingdings" pitchFamily="2" charset="2"/>
              <a:buChar char="Ø"/>
            </a:pPr>
            <a:r>
              <a:rPr lang="en-IN" dirty="0" err="1" smtClean="0"/>
              <a:t>Bulbus</a:t>
            </a:r>
            <a:r>
              <a:rPr lang="en-IN" dirty="0" smtClean="0"/>
              <a:t> </a:t>
            </a:r>
            <a:r>
              <a:rPr lang="en-IN" dirty="0" err="1" smtClean="0"/>
              <a:t>cordis</a:t>
            </a:r>
            <a:endParaRPr lang="en-IN" dirty="0" smtClean="0"/>
          </a:p>
          <a:p>
            <a:pPr>
              <a:buFont typeface="Wingdings" pitchFamily="2" charset="2"/>
              <a:buChar char="Ø"/>
            </a:pPr>
            <a:r>
              <a:rPr lang="en-IN" dirty="0" smtClean="0"/>
              <a:t>Primitive Ventricle</a:t>
            </a:r>
          </a:p>
          <a:p>
            <a:pPr>
              <a:buFont typeface="Wingdings" pitchFamily="2" charset="2"/>
              <a:buChar char="Ø"/>
            </a:pPr>
            <a:r>
              <a:rPr lang="en-IN" dirty="0" smtClean="0"/>
              <a:t>Primitive atrium</a:t>
            </a:r>
          </a:p>
          <a:p>
            <a:pPr>
              <a:buFont typeface="Wingdings" pitchFamily="2" charset="2"/>
              <a:buChar char="Ø"/>
            </a:pPr>
            <a:r>
              <a:rPr lang="en-IN" dirty="0" smtClean="0"/>
              <a:t>Sinus </a:t>
            </a:r>
            <a:r>
              <a:rPr lang="en-IN" dirty="0" err="1" smtClean="0"/>
              <a:t>venosus</a:t>
            </a:r>
            <a:endParaRPr lang="en-IN"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6.jpg"/>
          <p:cNvPicPr>
            <a:picLocks noGrp="1" noChangeAspect="1"/>
          </p:cNvPicPr>
          <p:nvPr>
            <p:ph sz="quarter" idx="1"/>
          </p:nvPr>
        </p:nvPicPr>
        <p:blipFill>
          <a:blip r:embed="rId2" cstate="print"/>
          <a:stretch>
            <a:fillRect/>
          </a:stretch>
        </p:blipFill>
        <p:spPr>
          <a:xfrm>
            <a:off x="642910" y="2643181"/>
            <a:ext cx="7572428" cy="314069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7.jpg"/>
          <p:cNvPicPr>
            <a:picLocks noGrp="1" noChangeAspect="1"/>
          </p:cNvPicPr>
          <p:nvPr>
            <p:ph sz="quarter" idx="1"/>
          </p:nvPr>
        </p:nvPicPr>
        <p:blipFill>
          <a:blip r:embed="rId2" cstate="print"/>
          <a:stretch>
            <a:fillRect/>
          </a:stretch>
        </p:blipFill>
        <p:spPr>
          <a:xfrm>
            <a:off x="636663" y="2643182"/>
            <a:ext cx="7221485" cy="325402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8.jpg"/>
          <p:cNvPicPr>
            <a:picLocks noGrp="1" noChangeAspect="1"/>
          </p:cNvPicPr>
          <p:nvPr>
            <p:ph sz="quarter" idx="1"/>
          </p:nvPr>
        </p:nvPicPr>
        <p:blipFill>
          <a:blip r:embed="rId2" cstate="print"/>
          <a:stretch>
            <a:fillRect/>
          </a:stretch>
        </p:blipFill>
        <p:spPr>
          <a:xfrm>
            <a:off x="1071538" y="2357430"/>
            <a:ext cx="6658380" cy="328614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As the primary septum descends from the roof of the atrium toward the AV canal, thereby decreasing the size of the primary </a:t>
            </a:r>
            <a:r>
              <a:rPr lang="en-IN" dirty="0" err="1" smtClean="0"/>
              <a:t>interatrial</a:t>
            </a:r>
            <a:r>
              <a:rPr lang="en-IN" dirty="0" smtClean="0"/>
              <a:t> foramen (</a:t>
            </a:r>
            <a:r>
              <a:rPr lang="en-IN" dirty="0" err="1" smtClean="0"/>
              <a:t>ostium</a:t>
            </a:r>
            <a:r>
              <a:rPr lang="en-IN" dirty="0" smtClean="0"/>
              <a:t> </a:t>
            </a:r>
            <a:r>
              <a:rPr lang="en-IN" dirty="0" err="1" smtClean="0"/>
              <a:t>primum</a:t>
            </a:r>
            <a:r>
              <a:rPr lang="en-IN" dirty="0" smtClean="0"/>
              <a:t>), the </a:t>
            </a:r>
            <a:r>
              <a:rPr lang="en-IN" dirty="0" err="1" smtClean="0"/>
              <a:t>mesenchymal</a:t>
            </a:r>
            <a:r>
              <a:rPr lang="en-IN" dirty="0" smtClean="0"/>
              <a:t> leading edge continues to fuse with the AV cushions, which themselves are also in the process of fusing.</a:t>
            </a:r>
          </a:p>
          <a:p>
            <a:r>
              <a:rPr lang="en-IN" dirty="0" smtClean="0"/>
              <a:t>These events result in closure of the primary </a:t>
            </a:r>
            <a:r>
              <a:rPr lang="en-IN" dirty="0" err="1" smtClean="0"/>
              <a:t>interatrial</a:t>
            </a:r>
            <a:r>
              <a:rPr lang="en-IN" dirty="0" smtClean="0"/>
              <a:t> </a:t>
            </a:r>
            <a:r>
              <a:rPr lang="en-IN" dirty="0" err="1" smtClean="0"/>
              <a:t>formanen</a:t>
            </a:r>
            <a:r>
              <a:rPr lang="en-IN" dirty="0" smtClean="0"/>
              <a:t> (</a:t>
            </a:r>
            <a:r>
              <a:rPr lang="en-IN" dirty="0" err="1" smtClean="0"/>
              <a:t>ostium</a:t>
            </a:r>
            <a:r>
              <a:rPr lang="en-IN" dirty="0" smtClean="0"/>
              <a:t> </a:t>
            </a:r>
            <a:r>
              <a:rPr lang="en-IN" dirty="0" err="1" smtClean="0"/>
              <a:t>primum</a:t>
            </a:r>
            <a:r>
              <a:rPr lang="en-IN" dirty="0" smtClean="0"/>
              <a:t>) and the formation of the central fibrous body</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r>
              <a:rPr lang="en-IN" dirty="0" smtClean="0"/>
              <a:t>Concomitantly, perforations appear in the superior aspect of the primary </a:t>
            </a:r>
            <a:r>
              <a:rPr lang="en-IN" dirty="0" err="1" smtClean="0"/>
              <a:t>atrial</a:t>
            </a:r>
            <a:r>
              <a:rPr lang="en-IN" dirty="0" smtClean="0"/>
              <a:t> septum.</a:t>
            </a:r>
          </a:p>
          <a:p>
            <a:r>
              <a:rPr lang="en-IN" dirty="0" smtClean="0"/>
              <a:t>These perforations coalesce, resulting in the secondary </a:t>
            </a:r>
            <a:r>
              <a:rPr lang="en-IN" dirty="0" err="1" smtClean="0"/>
              <a:t>atrial</a:t>
            </a:r>
            <a:r>
              <a:rPr lang="en-IN" dirty="0" smtClean="0"/>
              <a:t> foramen (or </a:t>
            </a:r>
            <a:r>
              <a:rPr lang="en-IN" dirty="0" err="1" smtClean="0"/>
              <a:t>ostium</a:t>
            </a:r>
            <a:r>
              <a:rPr lang="en-IN" dirty="0" smtClean="0"/>
              <a:t> </a:t>
            </a:r>
            <a:r>
              <a:rPr lang="en-IN" dirty="0" err="1" smtClean="0"/>
              <a:t>secondum</a:t>
            </a:r>
            <a:r>
              <a:rPr lang="en-IN" dirty="0" smtClean="0"/>
              <a:t>).</a:t>
            </a:r>
          </a:p>
          <a:p>
            <a:r>
              <a:rPr lang="en-IN" dirty="0" smtClean="0"/>
              <a:t>Next the secondary </a:t>
            </a:r>
            <a:r>
              <a:rPr lang="en-IN" dirty="0" err="1" smtClean="0"/>
              <a:t>atrial</a:t>
            </a:r>
            <a:r>
              <a:rPr lang="en-IN" dirty="0" smtClean="0"/>
              <a:t> septum develops as an infolding of the </a:t>
            </a:r>
            <a:r>
              <a:rPr lang="en-IN" dirty="0" err="1" smtClean="0"/>
              <a:t>atrial</a:t>
            </a:r>
            <a:r>
              <a:rPr lang="en-IN" dirty="0" smtClean="0"/>
              <a:t> roof located between the primary septum and the left venous valve.</a:t>
            </a:r>
          </a:p>
          <a:p>
            <a:r>
              <a:rPr lang="en-IN" dirty="0" smtClean="0"/>
              <a:t>The foramen </a:t>
            </a:r>
            <a:r>
              <a:rPr lang="en-IN" dirty="0" err="1" smtClean="0"/>
              <a:t>ovale</a:t>
            </a:r>
            <a:r>
              <a:rPr lang="en-IN" dirty="0" smtClean="0"/>
              <a:t> is the opening bordered by the free edge of the septum </a:t>
            </a:r>
            <a:r>
              <a:rPr lang="en-IN" dirty="0" err="1" smtClean="0"/>
              <a:t>secondum</a:t>
            </a:r>
            <a:endParaRPr lang="en-IN" dirty="0" smtClean="0"/>
          </a:p>
          <a:p>
            <a:r>
              <a:rPr lang="en-IN" dirty="0" smtClean="0"/>
              <a:t>After fusion of the septum </a:t>
            </a:r>
            <a:r>
              <a:rPr lang="en-IN" dirty="0" err="1" smtClean="0"/>
              <a:t>primum</a:t>
            </a:r>
            <a:r>
              <a:rPr lang="en-IN" dirty="0" smtClean="0"/>
              <a:t> with the septum </a:t>
            </a:r>
            <a:r>
              <a:rPr lang="en-IN" dirty="0" err="1" smtClean="0"/>
              <a:t>secondum</a:t>
            </a:r>
            <a:r>
              <a:rPr lang="en-IN" dirty="0" smtClean="0"/>
              <a:t>, the foramen </a:t>
            </a:r>
            <a:r>
              <a:rPr lang="en-IN" dirty="0" err="1" smtClean="0"/>
              <a:t>ovale</a:t>
            </a:r>
            <a:r>
              <a:rPr lang="en-IN" dirty="0" smtClean="0"/>
              <a:t> becomes the </a:t>
            </a:r>
            <a:r>
              <a:rPr lang="en-IN" dirty="0" err="1" smtClean="0"/>
              <a:t>fossa</a:t>
            </a:r>
            <a:r>
              <a:rPr lang="en-IN" dirty="0" smtClean="0"/>
              <a:t> </a:t>
            </a:r>
            <a:r>
              <a:rPr lang="en-IN" dirty="0" err="1" smtClean="0"/>
              <a:t>ovalis</a:t>
            </a:r>
            <a:r>
              <a:rPr lang="en-IN" dirty="0" smtClean="0"/>
              <a:t>. </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Once the two septa overlap blood has to flow through the interval between the septa. This gap is the foramen </a:t>
            </a:r>
            <a:r>
              <a:rPr lang="en-IN" dirty="0" err="1" smtClean="0"/>
              <a:t>ovale</a:t>
            </a:r>
            <a:endParaRPr lang="en-IN" dirty="0" smtClean="0"/>
          </a:p>
          <a:p>
            <a:r>
              <a:rPr lang="en-IN" dirty="0" smtClean="0"/>
              <a:t>It is an oblique </a:t>
            </a:r>
            <a:r>
              <a:rPr lang="en-IN" dirty="0" err="1" smtClean="0"/>
              <a:t>valvular</a:t>
            </a:r>
            <a:r>
              <a:rPr lang="en-IN" dirty="0" smtClean="0"/>
              <a:t> passage that allows blood to flow from right to left but not left to right.</a:t>
            </a:r>
          </a:p>
          <a:p>
            <a:r>
              <a:rPr lang="en-IN" dirty="0" smtClean="0"/>
              <a:t>This is patent throughout </a:t>
            </a:r>
            <a:r>
              <a:rPr lang="en-IN" dirty="0" err="1" smtClean="0"/>
              <a:t>fetal</a:t>
            </a:r>
            <a:r>
              <a:rPr lang="en-IN" dirty="0" smtClean="0"/>
              <a:t> life </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Obliteration of the foramen </a:t>
            </a:r>
            <a:r>
              <a:rPr lang="en-IN" dirty="0" err="1" smtClean="0"/>
              <a:t>ovale</a:t>
            </a:r>
            <a:endParaRPr lang="en-IN" dirty="0"/>
          </a:p>
        </p:txBody>
      </p:sp>
      <p:sp>
        <p:nvSpPr>
          <p:cNvPr id="3" name="Content Placeholder 2"/>
          <p:cNvSpPr>
            <a:spLocks noGrp="1"/>
          </p:cNvSpPr>
          <p:nvPr>
            <p:ph sz="quarter" idx="1"/>
          </p:nvPr>
        </p:nvSpPr>
        <p:spPr/>
        <p:txBody>
          <a:bodyPr/>
          <a:lstStyle/>
          <a:p>
            <a:r>
              <a:rPr lang="en-IN" dirty="0" smtClean="0"/>
              <a:t>After birth of the baby, the left atrium starts receiving oxygenated blood from the lungs, the pressure of this chamber becomes greater than that of right atrium and there is no need for flow of blood from right atrium to left atrium.</a:t>
            </a:r>
          </a:p>
          <a:p>
            <a:r>
              <a:rPr lang="en-IN" dirty="0" smtClean="0"/>
              <a:t>The foramen </a:t>
            </a:r>
            <a:r>
              <a:rPr lang="en-IN" dirty="0" err="1" smtClean="0"/>
              <a:t>ovale</a:t>
            </a:r>
            <a:r>
              <a:rPr lang="en-IN" dirty="0" smtClean="0"/>
              <a:t> is, therefore, obliterated by fusion of the septum </a:t>
            </a:r>
            <a:r>
              <a:rPr lang="en-IN" dirty="0" err="1" smtClean="0"/>
              <a:t>primum</a:t>
            </a:r>
            <a:r>
              <a:rPr lang="en-IN" dirty="0" smtClean="0"/>
              <a:t> and septum </a:t>
            </a:r>
            <a:r>
              <a:rPr lang="en-IN" dirty="0" err="1" smtClean="0"/>
              <a:t>secondum</a:t>
            </a:r>
            <a:r>
              <a:rPr lang="en-IN" dirty="0" smtClean="0"/>
              <a:t>. </a:t>
            </a:r>
          </a:p>
          <a:p>
            <a:r>
              <a:rPr lang="en-IN" dirty="0" smtClean="0"/>
              <a:t>Annulus </a:t>
            </a:r>
            <a:r>
              <a:rPr lang="en-IN" dirty="0" err="1" smtClean="0"/>
              <a:t>ovalis</a:t>
            </a:r>
            <a:r>
              <a:rPr lang="en-IN" dirty="0" smtClean="0"/>
              <a:t> represents the lower free edge of the septum </a:t>
            </a:r>
            <a:r>
              <a:rPr lang="en-IN" dirty="0" err="1" smtClean="0"/>
              <a:t>secondum</a:t>
            </a:r>
            <a:r>
              <a:rPr lang="en-IN" dirty="0" smtClean="0"/>
              <a:t> while the </a:t>
            </a:r>
            <a:r>
              <a:rPr lang="en-IN" dirty="0" err="1" smtClean="0"/>
              <a:t>fossa</a:t>
            </a:r>
            <a:r>
              <a:rPr lang="en-IN" dirty="0" smtClean="0"/>
              <a:t> </a:t>
            </a:r>
            <a:r>
              <a:rPr lang="en-IN" dirty="0" err="1" smtClean="0"/>
              <a:t>ovalis</a:t>
            </a:r>
            <a:r>
              <a:rPr lang="en-IN" dirty="0" smtClean="0"/>
              <a:t> represents the septum </a:t>
            </a:r>
            <a:r>
              <a:rPr lang="en-IN" dirty="0" err="1" smtClean="0"/>
              <a:t>primum</a:t>
            </a:r>
            <a:r>
              <a:rPr lang="en-IN" dirty="0" smtClean="0"/>
              <a:t>   </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Multiple genetic factors including Tbx5, Nkx-2.5, </a:t>
            </a:r>
            <a:r>
              <a:rPr lang="en-IN" dirty="0" err="1" smtClean="0"/>
              <a:t>Evc</a:t>
            </a:r>
            <a:r>
              <a:rPr lang="en-IN" dirty="0" smtClean="0"/>
              <a:t> and Prk-AR1, have been identified in patients with abnormal </a:t>
            </a:r>
            <a:r>
              <a:rPr lang="en-IN" dirty="0" err="1" smtClean="0"/>
              <a:t>atrial</a:t>
            </a:r>
            <a:r>
              <a:rPr lang="en-IN" dirty="0" smtClean="0"/>
              <a:t> morphogenesis and </a:t>
            </a:r>
            <a:r>
              <a:rPr lang="en-IN" dirty="0" err="1" smtClean="0"/>
              <a:t>septation</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anat.jpg"/>
          <p:cNvPicPr>
            <a:picLocks noGrp="1" noChangeAspect="1"/>
          </p:cNvPicPr>
          <p:nvPr>
            <p:ph sz="quarter" idx="1"/>
          </p:nvPr>
        </p:nvPicPr>
        <p:blipFill>
          <a:blip r:embed="rId2" cstate="print"/>
          <a:stretch>
            <a:fillRect/>
          </a:stretch>
        </p:blipFill>
        <p:spPr>
          <a:xfrm>
            <a:off x="0" y="1428736"/>
            <a:ext cx="9069440" cy="5429264"/>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lnSpcReduction="10000"/>
          </a:bodyPr>
          <a:lstStyle/>
          <a:p>
            <a:r>
              <a:rPr lang="en-IN" dirty="0" smtClean="0"/>
              <a:t>The </a:t>
            </a:r>
            <a:r>
              <a:rPr lang="en-IN" dirty="0" err="1" smtClean="0"/>
              <a:t>fossa</a:t>
            </a:r>
            <a:r>
              <a:rPr lang="en-IN" dirty="0" smtClean="0"/>
              <a:t> </a:t>
            </a:r>
            <a:r>
              <a:rPr lang="en-IN" dirty="0" err="1" smtClean="0"/>
              <a:t>ovalis</a:t>
            </a:r>
            <a:r>
              <a:rPr lang="en-IN" dirty="0" smtClean="0"/>
              <a:t> </a:t>
            </a:r>
            <a:r>
              <a:rPr lang="en-IN" dirty="0" err="1" smtClean="0"/>
              <a:t>oocupies</a:t>
            </a:r>
            <a:r>
              <a:rPr lang="en-IN" dirty="0" smtClean="0"/>
              <a:t> about 28% of the </a:t>
            </a:r>
            <a:r>
              <a:rPr lang="en-IN" dirty="0" err="1" smtClean="0"/>
              <a:t>septal</a:t>
            </a:r>
            <a:r>
              <a:rPr lang="en-IN" dirty="0" smtClean="0"/>
              <a:t> area, irrespective of the age, and is bordered by a </a:t>
            </a:r>
            <a:r>
              <a:rPr lang="en-IN" dirty="0" err="1" smtClean="0"/>
              <a:t>limbus</a:t>
            </a:r>
            <a:r>
              <a:rPr lang="en-IN" dirty="0" smtClean="0"/>
              <a:t> and guarded by a valve.</a:t>
            </a:r>
          </a:p>
          <a:p>
            <a:r>
              <a:rPr lang="en-IN" dirty="0" smtClean="0"/>
              <a:t>After birth the patent foramen </a:t>
            </a:r>
            <a:r>
              <a:rPr lang="en-IN" dirty="0" err="1" smtClean="0"/>
              <a:t>ovale</a:t>
            </a:r>
            <a:r>
              <a:rPr lang="en-IN" dirty="0" smtClean="0"/>
              <a:t> closes via fusion of its valve with the </a:t>
            </a:r>
            <a:r>
              <a:rPr lang="en-IN" dirty="0" err="1" smtClean="0"/>
              <a:t>limbus</a:t>
            </a:r>
            <a:r>
              <a:rPr lang="en-IN" dirty="0" smtClean="0"/>
              <a:t> of </a:t>
            </a:r>
            <a:r>
              <a:rPr lang="en-IN" dirty="0" err="1" smtClean="0"/>
              <a:t>fossa</a:t>
            </a:r>
            <a:r>
              <a:rPr lang="en-IN" dirty="0" smtClean="0"/>
              <a:t> </a:t>
            </a:r>
            <a:r>
              <a:rPr lang="en-IN" dirty="0" err="1" smtClean="0"/>
              <a:t>ovalis</a:t>
            </a:r>
            <a:r>
              <a:rPr lang="en-IN" dirty="0" smtClean="0"/>
              <a:t> as left </a:t>
            </a:r>
            <a:r>
              <a:rPr lang="en-IN" dirty="0" err="1" smtClean="0"/>
              <a:t>atrial</a:t>
            </a:r>
            <a:r>
              <a:rPr lang="en-IN" dirty="0" smtClean="0"/>
              <a:t> pressure exceeds right </a:t>
            </a:r>
            <a:r>
              <a:rPr lang="en-IN" dirty="0" err="1" smtClean="0"/>
              <a:t>atrial</a:t>
            </a:r>
            <a:r>
              <a:rPr lang="en-IN" dirty="0" smtClean="0"/>
              <a:t> pressure.</a:t>
            </a:r>
          </a:p>
          <a:p>
            <a:r>
              <a:rPr lang="en-IN" dirty="0" smtClean="0"/>
              <a:t>The incidence of persistent patency of foramen </a:t>
            </a:r>
            <a:r>
              <a:rPr lang="en-IN" dirty="0" err="1" smtClean="0"/>
              <a:t>ovale</a:t>
            </a:r>
            <a:r>
              <a:rPr lang="en-IN" dirty="0" smtClean="0"/>
              <a:t> declines from about 1/3 during the first three decades of life to about ¼ during fourth to eighth decades</a:t>
            </a:r>
          </a:p>
          <a:p>
            <a:r>
              <a:rPr lang="en-IN" dirty="0" smtClean="0"/>
              <a:t>Redundancy of the valve of the foramen is responsible for an </a:t>
            </a:r>
            <a:r>
              <a:rPr lang="en-IN" dirty="0" err="1" smtClean="0"/>
              <a:t>atrial</a:t>
            </a:r>
            <a:r>
              <a:rPr lang="en-IN" dirty="0" smtClean="0"/>
              <a:t> </a:t>
            </a:r>
            <a:r>
              <a:rPr lang="en-IN" dirty="0" err="1" smtClean="0"/>
              <a:t>septal</a:t>
            </a:r>
            <a:r>
              <a:rPr lang="en-IN" dirty="0" smtClean="0"/>
              <a:t> aneurysm </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heart tube.png"/>
          <p:cNvPicPr>
            <a:picLocks noGrp="1" noChangeAspect="1"/>
          </p:cNvPicPr>
          <p:nvPr>
            <p:ph sz="quarter" idx="1"/>
          </p:nvPr>
        </p:nvPicPr>
        <p:blipFill>
          <a:blip r:embed="rId2" cstate="print"/>
          <a:stretch>
            <a:fillRect/>
          </a:stretch>
        </p:blipFill>
        <p:spPr>
          <a:xfrm>
            <a:off x="1" y="2500308"/>
            <a:ext cx="8786841" cy="3079924"/>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AV CANAL</a:t>
            </a:r>
            <a:endParaRPr lang="en-IN" dirty="0"/>
          </a:p>
        </p:txBody>
      </p:sp>
      <p:sp>
        <p:nvSpPr>
          <p:cNvPr id="3" name="Content Placeholder 2"/>
          <p:cNvSpPr>
            <a:spLocks noGrp="1"/>
          </p:cNvSpPr>
          <p:nvPr>
            <p:ph sz="quarter" idx="1"/>
          </p:nvPr>
        </p:nvSpPr>
        <p:spPr/>
        <p:txBody>
          <a:bodyPr/>
          <a:lstStyle/>
          <a:p>
            <a:r>
              <a:rPr lang="en-IN" dirty="0" smtClean="0"/>
              <a:t>Division of the AV canal into left and right sided orifices occurs as a result of fusion of the superior and inferior AV cushions. </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Atrioventricular</a:t>
            </a:r>
            <a:r>
              <a:rPr lang="en-IN" dirty="0" smtClean="0"/>
              <a:t> canal</a:t>
            </a:r>
            <a:endParaRPr lang="en-IN" dirty="0"/>
          </a:p>
        </p:txBody>
      </p:sp>
      <p:sp>
        <p:nvSpPr>
          <p:cNvPr id="3" name="Content Placeholder 2"/>
          <p:cNvSpPr>
            <a:spLocks noGrp="1"/>
          </p:cNvSpPr>
          <p:nvPr>
            <p:ph sz="quarter" idx="1"/>
          </p:nvPr>
        </p:nvSpPr>
        <p:spPr/>
        <p:txBody>
          <a:bodyPr/>
          <a:lstStyle/>
          <a:p>
            <a:r>
              <a:rPr lang="en-IN" dirty="0" smtClean="0"/>
              <a:t>This is the communication between common </a:t>
            </a:r>
            <a:r>
              <a:rPr lang="en-IN" dirty="0" err="1" smtClean="0"/>
              <a:t>atrial</a:t>
            </a:r>
            <a:r>
              <a:rPr lang="en-IN" dirty="0" smtClean="0"/>
              <a:t> chamber and ventricle.</a:t>
            </a:r>
          </a:p>
          <a:p>
            <a:r>
              <a:rPr lang="en-IN" dirty="0" smtClean="0"/>
              <a:t>The AV canal divides into right and left halves as follows-</a:t>
            </a:r>
          </a:p>
          <a:p>
            <a:r>
              <a:rPr lang="en-IN" dirty="0" smtClean="0"/>
              <a:t>The AV canal is circular in shape initially and later becomes traverse.</a:t>
            </a:r>
          </a:p>
          <a:p>
            <a:r>
              <a:rPr lang="en-IN" dirty="0" smtClean="0"/>
              <a:t>Two thickenings, the AV </a:t>
            </a:r>
            <a:r>
              <a:rPr lang="en-IN" dirty="0" err="1" smtClean="0"/>
              <a:t>endocardial</a:t>
            </a:r>
            <a:r>
              <a:rPr lang="en-IN" dirty="0" smtClean="0"/>
              <a:t> cushions appear on the dorsal and ventral walls of AV canal by proliferation of </a:t>
            </a:r>
            <a:r>
              <a:rPr lang="en-IN" dirty="0" err="1" smtClean="0"/>
              <a:t>subendocardial</a:t>
            </a:r>
            <a:r>
              <a:rPr lang="en-IN" dirty="0" smtClean="0"/>
              <a:t> </a:t>
            </a:r>
            <a:r>
              <a:rPr lang="en-IN" dirty="0" err="1" smtClean="0"/>
              <a:t>mesenchymal</a:t>
            </a:r>
            <a:r>
              <a:rPr lang="en-IN" dirty="0" smtClean="0"/>
              <a:t> cells around right and left AV canals. </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They grow toward each other and fuse. The fused cushions form the septum </a:t>
            </a:r>
            <a:r>
              <a:rPr lang="en-IN" dirty="0" err="1" smtClean="0"/>
              <a:t>intermedium</a:t>
            </a:r>
            <a:r>
              <a:rPr lang="en-IN" dirty="0" smtClean="0"/>
              <a:t>.</a:t>
            </a:r>
          </a:p>
          <a:p>
            <a:r>
              <a:rPr lang="en-IN" dirty="0" smtClean="0"/>
              <a:t>The AV </a:t>
            </a:r>
            <a:r>
              <a:rPr lang="en-IN" dirty="0" err="1" smtClean="0"/>
              <a:t>endocardial</a:t>
            </a:r>
            <a:r>
              <a:rPr lang="en-IN" dirty="0" smtClean="0"/>
              <a:t> cushions take part in the formation of </a:t>
            </a:r>
            <a:r>
              <a:rPr lang="en-IN" dirty="0" err="1" smtClean="0"/>
              <a:t>interatrial</a:t>
            </a:r>
            <a:r>
              <a:rPr lang="en-IN" dirty="0" smtClean="0"/>
              <a:t> and </a:t>
            </a:r>
            <a:r>
              <a:rPr lang="en-IN" dirty="0" err="1" smtClean="0"/>
              <a:t>interventricular</a:t>
            </a:r>
            <a:r>
              <a:rPr lang="en-IN" dirty="0" smtClean="0"/>
              <a:t> septa</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v cushion.jpeg"/>
          <p:cNvPicPr>
            <a:picLocks noGrp="1" noChangeAspect="1"/>
          </p:cNvPicPr>
          <p:nvPr>
            <p:ph sz="quarter" idx="1"/>
          </p:nvPr>
        </p:nvPicPr>
        <p:blipFill>
          <a:blip r:embed="rId2" cstate="print"/>
          <a:stretch>
            <a:fillRect/>
          </a:stretch>
        </p:blipFill>
        <p:spPr>
          <a:xfrm>
            <a:off x="683568" y="1844824"/>
            <a:ext cx="7739292" cy="396044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development-of-heart-av canal.jpg"/>
          <p:cNvPicPr>
            <a:picLocks noGrp="1" noChangeAspect="1"/>
          </p:cNvPicPr>
          <p:nvPr>
            <p:ph sz="quarter" idx="1"/>
          </p:nvPr>
        </p:nvPicPr>
        <p:blipFill>
          <a:blip r:embed="rId2" cstate="print"/>
          <a:stretch>
            <a:fillRect/>
          </a:stretch>
        </p:blipFill>
        <p:spPr>
          <a:xfrm>
            <a:off x="467544" y="476672"/>
            <a:ext cx="7900193" cy="592514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Interventricular</a:t>
            </a:r>
            <a:r>
              <a:rPr lang="en-IN" dirty="0" smtClean="0"/>
              <a:t> septum formation</a:t>
            </a:r>
            <a:endParaRPr lang="en-IN" dirty="0"/>
          </a:p>
        </p:txBody>
      </p:sp>
      <p:sp>
        <p:nvSpPr>
          <p:cNvPr id="3" name="Content Placeholder 2"/>
          <p:cNvSpPr>
            <a:spLocks noGrp="1"/>
          </p:cNvSpPr>
          <p:nvPr>
            <p:ph sz="quarter" idx="1"/>
          </p:nvPr>
        </p:nvSpPr>
        <p:spPr/>
        <p:txBody>
          <a:bodyPr/>
          <a:lstStyle/>
          <a:p>
            <a:r>
              <a:rPr lang="en-IN" dirty="0" smtClean="0"/>
              <a:t>The ventricular cavity formed after the </a:t>
            </a:r>
            <a:r>
              <a:rPr lang="en-IN" dirty="0" err="1" smtClean="0"/>
              <a:t>conus</a:t>
            </a:r>
            <a:r>
              <a:rPr lang="en-IN" dirty="0" smtClean="0"/>
              <a:t> and the proximal one third of </a:t>
            </a:r>
            <a:r>
              <a:rPr lang="en-IN" dirty="0" err="1" smtClean="0"/>
              <a:t>bulbus</a:t>
            </a:r>
            <a:r>
              <a:rPr lang="en-IN" dirty="0" smtClean="0"/>
              <a:t> </a:t>
            </a:r>
            <a:r>
              <a:rPr lang="en-IN" dirty="0" err="1" smtClean="0"/>
              <a:t>cordis</a:t>
            </a:r>
            <a:r>
              <a:rPr lang="en-IN" dirty="0" smtClean="0"/>
              <a:t> has merged into the primitive ventricle and has to be subdivided into right and left halves in such a way that each half communicates with the corresponding atrium</a:t>
            </a:r>
          </a:p>
          <a:p>
            <a:r>
              <a:rPr lang="en-IN" dirty="0" smtClean="0"/>
              <a:t>The </a:t>
            </a:r>
            <a:r>
              <a:rPr lang="en-IN" dirty="0" err="1" smtClean="0"/>
              <a:t>interventricular</a:t>
            </a:r>
            <a:r>
              <a:rPr lang="en-IN" dirty="0" smtClean="0"/>
              <a:t> septum consists of three parts that develop from different sources.</a:t>
            </a:r>
          </a:p>
          <a:p>
            <a:r>
              <a:rPr lang="en-IN" dirty="0" smtClean="0"/>
              <a:t>1.muscular</a:t>
            </a:r>
          </a:p>
          <a:p>
            <a:r>
              <a:rPr lang="en-IN" dirty="0" smtClean="0"/>
              <a:t>2.bulbar</a:t>
            </a:r>
          </a:p>
          <a:p>
            <a:r>
              <a:rPr lang="en-IN" dirty="0" smtClean="0"/>
              <a:t>3.membranous</a:t>
            </a:r>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05.JPEG"/>
          <p:cNvPicPr>
            <a:picLocks noGrp="1" noChangeAspect="1"/>
          </p:cNvPicPr>
          <p:nvPr>
            <p:ph sz="quarter" idx="1"/>
          </p:nvPr>
        </p:nvPicPr>
        <p:blipFill>
          <a:blip r:embed="rId2" cstate="print"/>
          <a:stretch>
            <a:fillRect/>
          </a:stretch>
        </p:blipFill>
        <p:spPr>
          <a:xfrm>
            <a:off x="928662" y="1357298"/>
            <a:ext cx="6844793" cy="513359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lnSpcReduction="10000"/>
          </a:bodyPr>
          <a:lstStyle/>
          <a:p>
            <a:r>
              <a:rPr lang="en-IN" dirty="0" smtClean="0"/>
              <a:t>Muscular – a septum called </a:t>
            </a:r>
            <a:r>
              <a:rPr lang="en-IN" dirty="0" err="1" smtClean="0"/>
              <a:t>interventricular</a:t>
            </a:r>
            <a:r>
              <a:rPr lang="en-IN" dirty="0" smtClean="0"/>
              <a:t> septum grows upward from the floor of the </a:t>
            </a:r>
            <a:r>
              <a:rPr lang="en-IN" dirty="0" err="1" smtClean="0"/>
              <a:t>bulboventricular</a:t>
            </a:r>
            <a:r>
              <a:rPr lang="en-IN" dirty="0" smtClean="0"/>
              <a:t> cavity and divides the lower dilated part of this cavity into right and left halves.</a:t>
            </a:r>
          </a:p>
          <a:p>
            <a:r>
              <a:rPr lang="en-IN" dirty="0" smtClean="0"/>
              <a:t>Passive dilatation of </a:t>
            </a:r>
            <a:r>
              <a:rPr lang="en-IN" dirty="0" err="1" smtClean="0"/>
              <a:t>bulboventricular</a:t>
            </a:r>
            <a:r>
              <a:rPr lang="en-IN" dirty="0" smtClean="0"/>
              <a:t> cavities on either side of the septum and hemodynamic forces are responsible for this formation</a:t>
            </a:r>
          </a:p>
          <a:p>
            <a:r>
              <a:rPr lang="en-IN" dirty="0" smtClean="0"/>
              <a:t>It meets the fused AV cushions (septum </a:t>
            </a:r>
            <a:r>
              <a:rPr lang="en-IN" dirty="0" err="1" smtClean="0"/>
              <a:t>intermedium</a:t>
            </a:r>
            <a:r>
              <a:rPr lang="en-IN" dirty="0" smtClean="0"/>
              <a:t>) and partially fuses with them. </a:t>
            </a:r>
          </a:p>
          <a:p>
            <a:r>
              <a:rPr lang="en-IN" dirty="0" smtClean="0"/>
              <a:t>On external surface of the heart, the site of formation of the </a:t>
            </a:r>
            <a:r>
              <a:rPr lang="en-IN" dirty="0" err="1" smtClean="0"/>
              <a:t>interventricular</a:t>
            </a:r>
            <a:r>
              <a:rPr lang="en-IN" dirty="0" smtClean="0"/>
              <a:t> septum corresponds to the </a:t>
            </a:r>
            <a:r>
              <a:rPr lang="en-IN" dirty="0" err="1" smtClean="0"/>
              <a:t>bulboventricular</a:t>
            </a:r>
            <a:r>
              <a:rPr lang="en-IN" dirty="0" smtClean="0"/>
              <a:t> </a:t>
            </a:r>
            <a:r>
              <a:rPr lang="en-IN" dirty="0" err="1" smtClean="0"/>
              <a:t>sulcus</a:t>
            </a:r>
            <a:endParaRPr lang="en-IN"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02.JPEG"/>
          <p:cNvPicPr>
            <a:picLocks noGrp="1" noChangeAspect="1"/>
          </p:cNvPicPr>
          <p:nvPr>
            <p:ph sz="quarter" idx="1"/>
          </p:nvPr>
        </p:nvPicPr>
        <p:blipFill>
          <a:blip r:embed="rId2" cstate="print"/>
          <a:stretch>
            <a:fillRect/>
          </a:stretch>
        </p:blipFill>
        <p:spPr>
          <a:xfrm>
            <a:off x="84674" y="1785927"/>
            <a:ext cx="8350309" cy="4429156"/>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01.JPEG"/>
          <p:cNvPicPr>
            <a:picLocks noGrp="1" noChangeAspect="1"/>
          </p:cNvPicPr>
          <p:nvPr>
            <p:ph sz="quarter" idx="1"/>
          </p:nvPr>
        </p:nvPicPr>
        <p:blipFill>
          <a:blip r:embed="rId2" cstate="print"/>
          <a:stretch>
            <a:fillRect/>
          </a:stretch>
        </p:blipFill>
        <p:spPr>
          <a:xfrm>
            <a:off x="736396" y="1571612"/>
            <a:ext cx="7336066" cy="523543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6" descr="C:\Users\User\Desktop\fused heart tube.JPG"/>
          <p:cNvPicPr>
            <a:picLocks noGrp="1" noChangeAspect="1" noChangeArrowheads="1"/>
          </p:cNvPicPr>
          <p:nvPr>
            <p:ph sz="quarter" idx="1"/>
          </p:nvPr>
        </p:nvPicPr>
        <p:blipFill>
          <a:blip r:embed="rId2" cstate="print"/>
          <a:srcRect/>
          <a:stretch>
            <a:fillRect/>
          </a:stretch>
        </p:blipFill>
        <p:spPr bwMode="auto">
          <a:xfrm>
            <a:off x="2285984" y="1083244"/>
            <a:ext cx="3271853" cy="5073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The cephalic margin of the septum is free, concave and twisted</a:t>
            </a:r>
          </a:p>
          <a:p>
            <a:r>
              <a:rPr lang="en-IN" dirty="0" smtClean="0"/>
              <a:t>It presents a dorsal and a ventral horn. The dorsal horn fuses with right edge of dorsal AV cushion and the ventral horn fuses with the left edge of ventral AV cushion.</a:t>
            </a:r>
          </a:p>
          <a:p>
            <a:r>
              <a:rPr lang="en-IN" dirty="0" smtClean="0"/>
              <a:t>An </a:t>
            </a:r>
            <a:r>
              <a:rPr lang="en-IN" dirty="0" err="1" smtClean="0"/>
              <a:t>interventricular</a:t>
            </a:r>
            <a:r>
              <a:rPr lang="en-IN" dirty="0" smtClean="0"/>
              <a:t> foramen appears between the two ventricles at the upper margin of </a:t>
            </a:r>
            <a:r>
              <a:rPr lang="en-IN" dirty="0" err="1" smtClean="0"/>
              <a:t>interventricular</a:t>
            </a:r>
            <a:r>
              <a:rPr lang="en-IN" dirty="0" smtClean="0"/>
              <a:t> septum.</a:t>
            </a:r>
          </a:p>
          <a:p>
            <a:r>
              <a:rPr lang="en-IN" dirty="0" smtClean="0"/>
              <a:t>The closure of </a:t>
            </a:r>
            <a:r>
              <a:rPr lang="en-IN" dirty="0" err="1" smtClean="0"/>
              <a:t>interventricular</a:t>
            </a:r>
            <a:r>
              <a:rPr lang="en-IN" dirty="0" smtClean="0"/>
              <a:t> foramen is facilitated by septum </a:t>
            </a:r>
            <a:r>
              <a:rPr lang="en-IN" dirty="0" err="1" smtClean="0"/>
              <a:t>intermedium</a:t>
            </a:r>
            <a:r>
              <a:rPr lang="en-IN" dirty="0" smtClean="0"/>
              <a:t> and proximal bulbar septum</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Bulbar part</a:t>
            </a:r>
            <a:endParaRPr lang="en-IN" dirty="0"/>
          </a:p>
        </p:txBody>
      </p:sp>
      <p:sp>
        <p:nvSpPr>
          <p:cNvPr id="3" name="Content Placeholder 2"/>
          <p:cNvSpPr>
            <a:spLocks noGrp="1"/>
          </p:cNvSpPr>
          <p:nvPr>
            <p:ph sz="quarter" idx="1"/>
          </p:nvPr>
        </p:nvSpPr>
        <p:spPr>
          <a:xfrm>
            <a:off x="457200" y="1484784"/>
            <a:ext cx="7467600" cy="4873752"/>
          </a:xfrm>
        </p:spPr>
        <p:txBody>
          <a:bodyPr/>
          <a:lstStyle/>
          <a:p>
            <a:r>
              <a:rPr lang="en-IN" dirty="0" smtClean="0"/>
              <a:t>Two ridges termed the right and left bulbar ridges arise in the wall of the </a:t>
            </a:r>
            <a:r>
              <a:rPr lang="en-IN" dirty="0" err="1" smtClean="0"/>
              <a:t>bulboventricular</a:t>
            </a:r>
            <a:r>
              <a:rPr lang="en-IN" dirty="0" smtClean="0"/>
              <a:t> cavity (in the part derived from the </a:t>
            </a:r>
            <a:r>
              <a:rPr lang="en-IN" dirty="0" err="1" smtClean="0"/>
              <a:t>conus</a:t>
            </a:r>
            <a:r>
              <a:rPr lang="en-IN" dirty="0" smtClean="0"/>
              <a:t>)</a:t>
            </a:r>
          </a:p>
          <a:p>
            <a:r>
              <a:rPr lang="en-IN" dirty="0" smtClean="0"/>
              <a:t>The right ridge arises from the dorsal and right wall and is cephalic to right AV orifice. The left ridge arises from the ventral and left wall.</a:t>
            </a:r>
          </a:p>
          <a:p>
            <a:r>
              <a:rPr lang="en-IN" dirty="0" smtClean="0"/>
              <a:t>These ridges grow toward each other and fuse to form a bulbar septum.</a:t>
            </a:r>
          </a:p>
          <a:p>
            <a:r>
              <a:rPr lang="en-IN" dirty="0" smtClean="0"/>
              <a:t>The right ridge is in line with the dorsal horn and the left ridge with the ventral horn of muscular part of AV septum.</a:t>
            </a:r>
          </a:p>
          <a:p>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Fusion of right and left bulbar ridges forms the proximal bulbar septum. The bulbar septum grows downward toward the muscular part of </a:t>
            </a:r>
            <a:r>
              <a:rPr lang="en-IN" dirty="0" err="1" smtClean="0"/>
              <a:t>interventricular</a:t>
            </a:r>
            <a:r>
              <a:rPr lang="en-IN" dirty="0" smtClean="0"/>
              <a:t> septum but does not quite reach it, with the result that a gap is still left between the two.</a:t>
            </a:r>
          </a:p>
          <a:p>
            <a:pPr>
              <a:buNone/>
            </a:pPr>
            <a:r>
              <a:rPr lang="en-IN" dirty="0" smtClean="0"/>
              <a:t> </a:t>
            </a: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Membranous part</a:t>
            </a:r>
            <a:endParaRPr lang="en-IN" dirty="0"/>
          </a:p>
        </p:txBody>
      </p:sp>
      <p:sp>
        <p:nvSpPr>
          <p:cNvPr id="3" name="Content Placeholder 2"/>
          <p:cNvSpPr>
            <a:spLocks noGrp="1"/>
          </p:cNvSpPr>
          <p:nvPr>
            <p:ph sz="quarter" idx="1"/>
          </p:nvPr>
        </p:nvSpPr>
        <p:spPr/>
        <p:txBody>
          <a:bodyPr/>
          <a:lstStyle/>
          <a:p>
            <a:r>
              <a:rPr lang="en-IN" dirty="0" smtClean="0"/>
              <a:t>The gap between the upper edge of </a:t>
            </a:r>
            <a:r>
              <a:rPr lang="en-IN" dirty="0" err="1" smtClean="0"/>
              <a:t>interventricular</a:t>
            </a:r>
            <a:r>
              <a:rPr lang="en-IN" dirty="0" smtClean="0"/>
              <a:t> septum and the lower edge of the bulbar septum is filled by proliferation of tissue from the right side of the AV cushions and the right and left bulbar ridges.</a:t>
            </a:r>
          </a:p>
          <a:p>
            <a:r>
              <a:rPr lang="en-IN" dirty="0" smtClean="0"/>
              <a:t>The membranous part of the </a:t>
            </a:r>
            <a:r>
              <a:rPr lang="en-IN" dirty="0" err="1" smtClean="0"/>
              <a:t>interventricular</a:t>
            </a:r>
            <a:r>
              <a:rPr lang="en-IN" dirty="0" smtClean="0"/>
              <a:t> septum is divisible into an anterior part which separates the right and left ventricles and a posterior part which separates the left ventricle from the right atrium ( also called AV septum).</a:t>
            </a:r>
          </a:p>
          <a:p>
            <a:endParaRPr lang="en-IN"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The anterior part is derived from the proliferation of tissue from the </a:t>
            </a:r>
            <a:r>
              <a:rPr lang="en-IN" dirty="0" err="1" smtClean="0"/>
              <a:t>endocardial</a:t>
            </a:r>
            <a:r>
              <a:rPr lang="en-IN" dirty="0" smtClean="0"/>
              <a:t> cushions</a:t>
            </a:r>
          </a:p>
          <a:p>
            <a:r>
              <a:rPr lang="en-IN" dirty="0" smtClean="0"/>
              <a:t>The </a:t>
            </a:r>
            <a:r>
              <a:rPr lang="en-IN" dirty="0" err="1" smtClean="0"/>
              <a:t>interatrial</a:t>
            </a:r>
            <a:r>
              <a:rPr lang="en-IN" dirty="0" smtClean="0"/>
              <a:t> and </a:t>
            </a:r>
            <a:r>
              <a:rPr lang="en-IN" dirty="0" err="1" smtClean="0"/>
              <a:t>interventricular</a:t>
            </a:r>
            <a:r>
              <a:rPr lang="en-IN" dirty="0" smtClean="0"/>
              <a:t> septa do not meet the AV cushions in the same line.</a:t>
            </a:r>
          </a:p>
          <a:p>
            <a:r>
              <a:rPr lang="en-IN" dirty="0" smtClean="0"/>
              <a:t>As a result, a part of these cushions separates the left ventricle from the right atrium. This part of the AV cushions forms the posterior part of the membranous septum </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20180102_070741.jpg"/>
          <p:cNvPicPr>
            <a:picLocks noGrp="1" noChangeAspect="1"/>
          </p:cNvPicPr>
          <p:nvPr>
            <p:ph sz="quarter" idx="1"/>
          </p:nvPr>
        </p:nvPicPr>
        <p:blipFill>
          <a:blip r:embed="rId2" cstate="print"/>
          <a:stretch>
            <a:fillRect/>
          </a:stretch>
        </p:blipFill>
        <p:spPr>
          <a:xfrm>
            <a:off x="683568" y="1196752"/>
            <a:ext cx="6798436" cy="509882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492896"/>
            <a:ext cx="7467600" cy="1143000"/>
          </a:xfrm>
        </p:spPr>
        <p:txBody>
          <a:bodyPr/>
          <a:lstStyle/>
          <a:p>
            <a:r>
              <a:rPr lang="en-IN" dirty="0" smtClean="0"/>
              <a:t>          Developmental anomalies</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ATRIAL SEPTAL DEFECT</a:t>
            </a:r>
            <a:endParaRPr lang="en-IN" dirty="0"/>
          </a:p>
        </p:txBody>
      </p:sp>
      <p:sp>
        <p:nvSpPr>
          <p:cNvPr id="3" name="Content Placeholder 2"/>
          <p:cNvSpPr>
            <a:spLocks noGrp="1"/>
          </p:cNvSpPr>
          <p:nvPr>
            <p:ph sz="quarter" idx="1"/>
          </p:nvPr>
        </p:nvSpPr>
        <p:spPr/>
        <p:txBody>
          <a:bodyPr/>
          <a:lstStyle/>
          <a:p>
            <a:r>
              <a:rPr lang="en-IN" dirty="0" smtClean="0"/>
              <a:t>The most common type of ASD is the </a:t>
            </a:r>
            <a:r>
              <a:rPr lang="en-IN" dirty="0" err="1" smtClean="0"/>
              <a:t>ostium</a:t>
            </a:r>
            <a:r>
              <a:rPr lang="en-IN" dirty="0" smtClean="0"/>
              <a:t> </a:t>
            </a:r>
            <a:r>
              <a:rPr lang="en-IN" dirty="0" err="1" smtClean="0"/>
              <a:t>secundum</a:t>
            </a:r>
            <a:r>
              <a:rPr lang="en-IN" dirty="0" smtClean="0"/>
              <a:t> or </a:t>
            </a:r>
            <a:r>
              <a:rPr lang="en-IN" dirty="0" err="1" smtClean="0"/>
              <a:t>fossa</a:t>
            </a:r>
            <a:r>
              <a:rPr lang="en-IN" dirty="0" smtClean="0"/>
              <a:t> </a:t>
            </a:r>
            <a:r>
              <a:rPr lang="en-IN" dirty="0" err="1" smtClean="0"/>
              <a:t>ovalis</a:t>
            </a:r>
            <a:r>
              <a:rPr lang="en-IN" dirty="0" smtClean="0"/>
              <a:t> location.</a:t>
            </a:r>
          </a:p>
          <a:p>
            <a:r>
              <a:rPr lang="en-IN" dirty="0" err="1" smtClean="0"/>
              <a:t>Ostium</a:t>
            </a:r>
            <a:r>
              <a:rPr lang="en-IN" dirty="0" smtClean="0"/>
              <a:t> </a:t>
            </a:r>
            <a:r>
              <a:rPr lang="en-IN" dirty="0" err="1" smtClean="0"/>
              <a:t>secundum</a:t>
            </a:r>
            <a:r>
              <a:rPr lang="en-IN" dirty="0" smtClean="0"/>
              <a:t> defects result from shortening of the valve of the foramen </a:t>
            </a:r>
            <a:r>
              <a:rPr lang="en-IN" dirty="0" err="1" smtClean="0"/>
              <a:t>ovale</a:t>
            </a:r>
            <a:r>
              <a:rPr lang="en-IN" dirty="0" smtClean="0"/>
              <a:t>, excessive </a:t>
            </a:r>
            <a:r>
              <a:rPr lang="en-IN" dirty="0" err="1" smtClean="0"/>
              <a:t>resorption</a:t>
            </a:r>
            <a:r>
              <a:rPr lang="en-IN" dirty="0" smtClean="0"/>
              <a:t> of the septum </a:t>
            </a:r>
            <a:r>
              <a:rPr lang="en-IN" dirty="0" err="1" smtClean="0"/>
              <a:t>primum</a:t>
            </a:r>
            <a:r>
              <a:rPr lang="en-IN" dirty="0" smtClean="0"/>
              <a:t>, or deficient growth of the septum </a:t>
            </a:r>
            <a:r>
              <a:rPr lang="en-IN" dirty="0" err="1" smtClean="0"/>
              <a:t>secundum</a:t>
            </a:r>
            <a:r>
              <a:rPr lang="en-IN" dirty="0" smtClean="0"/>
              <a:t>.</a:t>
            </a:r>
          </a:p>
          <a:p>
            <a:r>
              <a:rPr lang="en-IN" dirty="0" smtClean="0"/>
              <a:t>Occasionally the </a:t>
            </a:r>
            <a:r>
              <a:rPr lang="en-IN" dirty="0" err="1" smtClean="0"/>
              <a:t>atrial</a:t>
            </a:r>
            <a:r>
              <a:rPr lang="en-IN" dirty="0" smtClean="0"/>
              <a:t> </a:t>
            </a:r>
            <a:r>
              <a:rPr lang="en-IN" dirty="0" err="1" smtClean="0"/>
              <a:t>septal</a:t>
            </a:r>
            <a:r>
              <a:rPr lang="en-IN" dirty="0" smtClean="0"/>
              <a:t> perforations resembles </a:t>
            </a:r>
            <a:r>
              <a:rPr lang="en-IN" dirty="0" err="1" smtClean="0"/>
              <a:t>swiss</a:t>
            </a:r>
            <a:r>
              <a:rPr lang="en-IN" dirty="0" smtClean="0"/>
              <a:t> cheese or the </a:t>
            </a:r>
            <a:r>
              <a:rPr lang="en-IN" dirty="0" err="1" smtClean="0"/>
              <a:t>interatrial</a:t>
            </a:r>
            <a:r>
              <a:rPr lang="en-IN" dirty="0" smtClean="0"/>
              <a:t> communication is represented by multiple openings less than 5 mm in diameter</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SD.jpg"/>
          <p:cNvPicPr>
            <a:picLocks noGrp="1" noChangeAspect="1"/>
          </p:cNvPicPr>
          <p:nvPr>
            <p:ph sz="quarter" idx="1"/>
          </p:nvPr>
        </p:nvPicPr>
        <p:blipFill>
          <a:blip r:embed="rId2" cstate="print"/>
          <a:stretch>
            <a:fillRect/>
          </a:stretch>
        </p:blipFill>
        <p:spPr>
          <a:xfrm>
            <a:off x="275436" y="1357298"/>
            <a:ext cx="7725588" cy="5287199"/>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Ostium</a:t>
            </a:r>
            <a:r>
              <a:rPr lang="en-IN" dirty="0" smtClean="0"/>
              <a:t> </a:t>
            </a:r>
            <a:r>
              <a:rPr lang="en-IN" dirty="0" err="1" smtClean="0"/>
              <a:t>primum</a:t>
            </a:r>
            <a:endParaRPr lang="en-IN" dirty="0"/>
          </a:p>
        </p:txBody>
      </p:sp>
      <p:sp>
        <p:nvSpPr>
          <p:cNvPr id="3" name="Content Placeholder 2"/>
          <p:cNvSpPr>
            <a:spLocks noGrp="1"/>
          </p:cNvSpPr>
          <p:nvPr>
            <p:ph sz="quarter" idx="1"/>
          </p:nvPr>
        </p:nvSpPr>
        <p:spPr/>
        <p:txBody>
          <a:bodyPr/>
          <a:lstStyle/>
          <a:p>
            <a:r>
              <a:rPr lang="en-IN" dirty="0" smtClean="0"/>
              <a:t>Next in frequency are </a:t>
            </a:r>
            <a:r>
              <a:rPr lang="en-IN" dirty="0" err="1" smtClean="0"/>
              <a:t>ostium</a:t>
            </a:r>
            <a:r>
              <a:rPr lang="en-IN" dirty="0" smtClean="0"/>
              <a:t> </a:t>
            </a:r>
            <a:r>
              <a:rPr lang="en-IN" dirty="0" err="1" smtClean="0"/>
              <a:t>primum</a:t>
            </a:r>
            <a:r>
              <a:rPr lang="en-IN" dirty="0" smtClean="0"/>
              <a:t> defects also called </a:t>
            </a:r>
            <a:r>
              <a:rPr lang="en-IN" dirty="0" err="1" smtClean="0"/>
              <a:t>atrioventricular</a:t>
            </a:r>
            <a:r>
              <a:rPr lang="en-IN" dirty="0" smtClean="0"/>
              <a:t> </a:t>
            </a:r>
            <a:r>
              <a:rPr lang="en-IN" dirty="0" err="1" smtClean="0"/>
              <a:t>septal</a:t>
            </a:r>
            <a:r>
              <a:rPr lang="en-IN" dirty="0" smtClean="0"/>
              <a:t> defects because the </a:t>
            </a:r>
            <a:r>
              <a:rPr lang="en-IN" dirty="0" err="1" smtClean="0"/>
              <a:t>atrioventricular</a:t>
            </a:r>
            <a:r>
              <a:rPr lang="en-IN" dirty="0" smtClean="0"/>
              <a:t> septum is defective</a:t>
            </a:r>
          </a:p>
          <a:p>
            <a:r>
              <a:rPr lang="en-IN" dirty="0" smtClean="0"/>
              <a:t>Sinus </a:t>
            </a:r>
            <a:r>
              <a:rPr lang="en-IN" dirty="0" err="1" smtClean="0"/>
              <a:t>venosus</a:t>
            </a:r>
            <a:r>
              <a:rPr lang="en-IN" dirty="0" smtClean="0"/>
              <a:t> </a:t>
            </a:r>
            <a:r>
              <a:rPr lang="en-IN" dirty="0" err="1" smtClean="0"/>
              <a:t>atrial</a:t>
            </a:r>
            <a:r>
              <a:rPr lang="en-IN" dirty="0" smtClean="0"/>
              <a:t> </a:t>
            </a:r>
            <a:r>
              <a:rPr lang="en-IN" dirty="0" err="1" smtClean="0"/>
              <a:t>septal</a:t>
            </a:r>
            <a:r>
              <a:rPr lang="en-IN" dirty="0" smtClean="0"/>
              <a:t> defects are uncommon which constitute about 2-3% of </a:t>
            </a:r>
            <a:r>
              <a:rPr lang="en-IN" dirty="0" err="1" smtClean="0"/>
              <a:t>interatrial</a:t>
            </a:r>
            <a:r>
              <a:rPr lang="en-IN" dirty="0" smtClean="0"/>
              <a:t> communication.</a:t>
            </a:r>
          </a:p>
          <a:p>
            <a:r>
              <a:rPr lang="en-IN" dirty="0" smtClean="0"/>
              <a:t>During normal embryogenesis, the inferior vena cava and the right superior vena cava are incorporated into the right horn of the sinus </a:t>
            </a:r>
            <a:r>
              <a:rPr lang="en-IN" dirty="0" err="1" smtClean="0"/>
              <a:t>venosus</a:t>
            </a:r>
            <a:r>
              <a:rPr lang="en-IN" dirty="0" smtClean="0"/>
              <a:t>.</a:t>
            </a:r>
          </a:p>
          <a:p>
            <a:r>
              <a:rPr lang="en-IN" dirty="0" smtClean="0"/>
              <a:t>Faulty </a:t>
            </a:r>
            <a:r>
              <a:rPr lang="en-IN" dirty="0" err="1" smtClean="0"/>
              <a:t>resorption</a:t>
            </a:r>
            <a:r>
              <a:rPr lang="en-IN" dirty="0" smtClean="0"/>
              <a:t> results in a communication near the orifice of the SVC or IVC   </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06.JPEG"/>
          <p:cNvPicPr>
            <a:picLocks noGrp="1" noChangeAspect="1"/>
          </p:cNvPicPr>
          <p:nvPr>
            <p:ph sz="quarter" idx="1"/>
          </p:nvPr>
        </p:nvPicPr>
        <p:blipFill>
          <a:blip r:embed="rId2" cstate="print"/>
          <a:stretch>
            <a:fillRect/>
          </a:stretch>
        </p:blipFill>
        <p:spPr>
          <a:xfrm>
            <a:off x="3025376" y="701628"/>
            <a:ext cx="2761070" cy="5772198"/>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Superior vena </a:t>
            </a:r>
            <a:r>
              <a:rPr lang="en-IN" dirty="0" err="1" smtClean="0"/>
              <a:t>caval</a:t>
            </a:r>
            <a:r>
              <a:rPr lang="en-IN" dirty="0" smtClean="0"/>
              <a:t> sinus </a:t>
            </a:r>
            <a:r>
              <a:rPr lang="en-IN" dirty="0" err="1" smtClean="0"/>
              <a:t>venosus</a:t>
            </a:r>
            <a:r>
              <a:rPr lang="en-IN" dirty="0" smtClean="0"/>
              <a:t> defects are located immediately below the junction of the superior vena cava and the right atrium and vary from small to </a:t>
            </a:r>
            <a:r>
              <a:rPr lang="en-IN" dirty="0" err="1" smtClean="0"/>
              <a:t>nonrestrictive</a:t>
            </a:r>
            <a:r>
              <a:rPr lang="en-IN" dirty="0" smtClean="0"/>
              <a:t>. </a:t>
            </a:r>
          </a:p>
          <a:p>
            <a:r>
              <a:rPr lang="en-IN" dirty="0" smtClean="0"/>
              <a:t>The orifice of superior vena cava may override the defect which is therefore </a:t>
            </a:r>
            <a:r>
              <a:rPr lang="en-IN" dirty="0" err="1" smtClean="0"/>
              <a:t>biatrial</a:t>
            </a:r>
            <a:r>
              <a:rPr lang="en-IN" dirty="0" smtClean="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Inferior vena </a:t>
            </a:r>
            <a:r>
              <a:rPr lang="en-IN" dirty="0" err="1" smtClean="0"/>
              <a:t>caval</a:t>
            </a:r>
            <a:r>
              <a:rPr lang="en-IN" dirty="0" smtClean="0"/>
              <a:t> sinus defects are located below the foramen </a:t>
            </a:r>
            <a:r>
              <a:rPr lang="en-IN" dirty="0" err="1" smtClean="0"/>
              <a:t>ovale</a:t>
            </a:r>
            <a:r>
              <a:rPr lang="en-IN" dirty="0" smtClean="0"/>
              <a:t> and merge with the floor of the inferior cava.</a:t>
            </a:r>
          </a:p>
          <a:p>
            <a:r>
              <a:rPr lang="en-IN" dirty="0" smtClean="0"/>
              <a:t>As the valve of the IVC </a:t>
            </a:r>
            <a:r>
              <a:rPr lang="en-IN" dirty="0" err="1" smtClean="0"/>
              <a:t>resorbs</a:t>
            </a:r>
            <a:r>
              <a:rPr lang="en-IN" dirty="0" smtClean="0"/>
              <a:t> its rudiment becomes the </a:t>
            </a:r>
            <a:r>
              <a:rPr lang="en-IN" dirty="0" err="1" smtClean="0"/>
              <a:t>fetal</a:t>
            </a:r>
            <a:r>
              <a:rPr lang="en-IN" dirty="0" smtClean="0"/>
              <a:t> </a:t>
            </a:r>
            <a:r>
              <a:rPr lang="en-IN" dirty="0" err="1" smtClean="0"/>
              <a:t>eustachian</a:t>
            </a:r>
            <a:r>
              <a:rPr lang="en-IN" dirty="0" smtClean="0"/>
              <a:t> valve that directs IVC blood across the foramen </a:t>
            </a:r>
            <a:r>
              <a:rPr lang="en-IN" dirty="0" err="1" smtClean="0"/>
              <a:t>ovale</a:t>
            </a:r>
            <a:endParaRPr lang="en-IN" dirty="0" smtClean="0"/>
          </a:p>
          <a:p>
            <a:r>
              <a:rPr lang="en-IN" dirty="0" smtClean="0"/>
              <a:t>Persistence of a large </a:t>
            </a:r>
            <a:r>
              <a:rPr lang="en-IN" dirty="0" err="1" smtClean="0"/>
              <a:t>eustachian</a:t>
            </a:r>
            <a:r>
              <a:rPr lang="en-IN" dirty="0" smtClean="0"/>
              <a:t> valve channels IVC blood across an </a:t>
            </a:r>
            <a:r>
              <a:rPr lang="en-IN" dirty="0" err="1" smtClean="0"/>
              <a:t>ostium</a:t>
            </a:r>
            <a:r>
              <a:rPr lang="en-IN" dirty="0" smtClean="0"/>
              <a:t> </a:t>
            </a:r>
            <a:r>
              <a:rPr lang="en-IN" dirty="0" err="1" smtClean="0"/>
              <a:t>secondum</a:t>
            </a:r>
            <a:r>
              <a:rPr lang="en-IN" dirty="0" smtClean="0"/>
              <a:t> </a:t>
            </a:r>
            <a:r>
              <a:rPr lang="en-IN" dirty="0" err="1" smtClean="0"/>
              <a:t>atrial</a:t>
            </a:r>
            <a:r>
              <a:rPr lang="en-IN" dirty="0" smtClean="0"/>
              <a:t> </a:t>
            </a:r>
            <a:r>
              <a:rPr lang="en-IN" dirty="0" err="1" smtClean="0"/>
              <a:t>septal</a:t>
            </a:r>
            <a:r>
              <a:rPr lang="en-IN" dirty="0" smtClean="0"/>
              <a:t> defect or across an inferior vena </a:t>
            </a:r>
            <a:r>
              <a:rPr lang="en-IN" dirty="0" err="1" smtClean="0"/>
              <a:t>caval</a:t>
            </a:r>
            <a:r>
              <a:rPr lang="en-IN" dirty="0" smtClean="0"/>
              <a:t> sinus </a:t>
            </a:r>
            <a:r>
              <a:rPr lang="en-IN" dirty="0" err="1" smtClean="0"/>
              <a:t>venosus</a:t>
            </a:r>
            <a:r>
              <a:rPr lang="en-IN" dirty="0" smtClean="0"/>
              <a:t> defect</a:t>
            </a:r>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Coronary sinus </a:t>
            </a:r>
            <a:r>
              <a:rPr lang="en-IN" dirty="0" err="1" smtClean="0"/>
              <a:t>atrial</a:t>
            </a:r>
            <a:r>
              <a:rPr lang="en-IN" dirty="0" smtClean="0"/>
              <a:t> </a:t>
            </a:r>
            <a:r>
              <a:rPr lang="en-IN" dirty="0" err="1" smtClean="0"/>
              <a:t>septal</a:t>
            </a:r>
            <a:r>
              <a:rPr lang="en-IN" dirty="0" smtClean="0"/>
              <a:t> defects are uncommon but not rare</a:t>
            </a:r>
          </a:p>
          <a:p>
            <a:r>
              <a:rPr lang="en-IN" dirty="0" smtClean="0"/>
              <a:t>The defect is located at the site normally occupied by the right </a:t>
            </a:r>
            <a:r>
              <a:rPr lang="en-IN" dirty="0" err="1" smtClean="0"/>
              <a:t>atrial</a:t>
            </a:r>
            <a:r>
              <a:rPr lang="en-IN" dirty="0" smtClean="0"/>
              <a:t> </a:t>
            </a:r>
            <a:r>
              <a:rPr lang="en-IN" dirty="0" err="1" smtClean="0"/>
              <a:t>ostium</a:t>
            </a:r>
            <a:r>
              <a:rPr lang="en-IN" dirty="0" smtClean="0"/>
              <a:t> of the coronary sinus.</a:t>
            </a:r>
          </a:p>
          <a:p>
            <a:r>
              <a:rPr lang="en-IN" dirty="0" smtClean="0"/>
              <a:t>It is characterised by an opening in the wall of the distal end of the sinus or by </a:t>
            </a:r>
            <a:r>
              <a:rPr lang="en-IN" dirty="0" err="1" smtClean="0"/>
              <a:t>unroofing</a:t>
            </a:r>
            <a:r>
              <a:rPr lang="en-IN" dirty="0" smtClean="0"/>
              <a:t> caused by absence of the partition between the coronary sinus and left atrium.</a:t>
            </a:r>
          </a:p>
          <a:p>
            <a:endParaRPr lang="en-IN"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18.JPEG"/>
          <p:cNvPicPr>
            <a:picLocks noGrp="1" noChangeAspect="1"/>
          </p:cNvPicPr>
          <p:nvPr>
            <p:ph sz="quarter" idx="1"/>
          </p:nvPr>
        </p:nvPicPr>
        <p:blipFill>
          <a:blip r:embed="rId2" cstate="print"/>
          <a:stretch>
            <a:fillRect/>
          </a:stretch>
        </p:blipFill>
        <p:spPr>
          <a:xfrm>
            <a:off x="1475656" y="1772816"/>
            <a:ext cx="5688632" cy="4318189"/>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a:t>
            </a:r>
            <a:r>
              <a:rPr lang="en-IN" dirty="0" err="1" smtClean="0"/>
              <a:t>av</a:t>
            </a:r>
            <a:r>
              <a:rPr lang="en-IN" dirty="0" smtClean="0"/>
              <a:t> canal defects </a:t>
            </a:r>
            <a:endParaRPr lang="en-IN" dirty="0"/>
          </a:p>
        </p:txBody>
      </p:sp>
      <p:sp>
        <p:nvSpPr>
          <p:cNvPr id="3" name="Content Placeholder 2"/>
          <p:cNvSpPr>
            <a:spLocks noGrp="1"/>
          </p:cNvSpPr>
          <p:nvPr>
            <p:ph sz="quarter" idx="1"/>
          </p:nvPr>
        </p:nvSpPr>
        <p:spPr/>
        <p:txBody>
          <a:bodyPr>
            <a:normAutofit lnSpcReduction="10000"/>
          </a:bodyPr>
          <a:lstStyle/>
          <a:p>
            <a:r>
              <a:rPr lang="en-IN" dirty="0" smtClean="0"/>
              <a:t>AV canal defects are characterised by defects in isolation or combination, including an ASD in the lowermost part of the </a:t>
            </a:r>
            <a:r>
              <a:rPr lang="en-IN" dirty="0" err="1" smtClean="0"/>
              <a:t>atrial</a:t>
            </a:r>
            <a:r>
              <a:rPr lang="en-IN" dirty="0" smtClean="0"/>
              <a:t> septum (</a:t>
            </a:r>
            <a:r>
              <a:rPr lang="en-IN" dirty="0" err="1" smtClean="0"/>
              <a:t>ostium</a:t>
            </a:r>
            <a:r>
              <a:rPr lang="en-IN" dirty="0" smtClean="0"/>
              <a:t> </a:t>
            </a:r>
            <a:r>
              <a:rPr lang="en-IN" dirty="0" err="1" smtClean="0"/>
              <a:t>primum</a:t>
            </a:r>
            <a:r>
              <a:rPr lang="en-IN" dirty="0" smtClean="0"/>
              <a:t>), a cleft of the mitral valve (either alone or in combination with a cleft of the tricuspid valve), or VSD.</a:t>
            </a:r>
          </a:p>
          <a:p>
            <a:r>
              <a:rPr lang="en-IN" dirty="0" smtClean="0"/>
              <a:t>In the most severe form (complete AV canal defect), there is a large </a:t>
            </a:r>
            <a:r>
              <a:rPr lang="en-IN" dirty="0" err="1" smtClean="0"/>
              <a:t>ostium</a:t>
            </a:r>
            <a:r>
              <a:rPr lang="en-IN" dirty="0" smtClean="0"/>
              <a:t> </a:t>
            </a:r>
            <a:r>
              <a:rPr lang="en-IN" dirty="0" err="1" smtClean="0"/>
              <a:t>primum</a:t>
            </a:r>
            <a:r>
              <a:rPr lang="en-IN" dirty="0" smtClean="0"/>
              <a:t> ASD, a large VSD in the upper muscular septum, and a common AV valve straddling the ventricular septum</a:t>
            </a:r>
          </a:p>
          <a:p>
            <a:r>
              <a:rPr lang="en-IN" dirty="0" smtClean="0"/>
              <a:t>The condition appears to result from incomplete growth of the AV </a:t>
            </a:r>
            <a:r>
              <a:rPr lang="en-IN" dirty="0" err="1" smtClean="0"/>
              <a:t>endocardial</a:t>
            </a:r>
            <a:r>
              <a:rPr lang="en-IN" dirty="0" smtClean="0"/>
              <a:t> cushions </a:t>
            </a:r>
            <a:r>
              <a:rPr lang="en-IN" smtClean="0"/>
              <a:t>and the AV septum</a:t>
            </a:r>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pathology</a:t>
            </a:r>
            <a:endParaRPr lang="en-IN" dirty="0"/>
          </a:p>
        </p:txBody>
      </p:sp>
      <p:sp>
        <p:nvSpPr>
          <p:cNvPr id="3" name="Content Placeholder 2"/>
          <p:cNvSpPr>
            <a:spLocks noGrp="1"/>
          </p:cNvSpPr>
          <p:nvPr>
            <p:ph sz="quarter" idx="1"/>
          </p:nvPr>
        </p:nvSpPr>
        <p:spPr/>
        <p:txBody>
          <a:bodyPr/>
          <a:lstStyle/>
          <a:p>
            <a:r>
              <a:rPr lang="en-IN" dirty="0" smtClean="0"/>
              <a:t>The </a:t>
            </a:r>
            <a:r>
              <a:rPr lang="en-IN" dirty="0" err="1" smtClean="0"/>
              <a:t>ostium</a:t>
            </a:r>
            <a:r>
              <a:rPr lang="en-IN" dirty="0" smtClean="0"/>
              <a:t> </a:t>
            </a:r>
            <a:r>
              <a:rPr lang="en-IN" dirty="0" err="1" smtClean="0"/>
              <a:t>primum</a:t>
            </a:r>
            <a:r>
              <a:rPr lang="en-IN" dirty="0" smtClean="0"/>
              <a:t> type of ASD is characterised by a crescent shaped upper border with no </a:t>
            </a:r>
            <a:r>
              <a:rPr lang="en-IN" dirty="0" err="1" smtClean="0"/>
              <a:t>septal</a:t>
            </a:r>
            <a:r>
              <a:rPr lang="en-IN" dirty="0" smtClean="0"/>
              <a:t> tissue forming the lower border. </a:t>
            </a:r>
          </a:p>
          <a:p>
            <a:r>
              <a:rPr lang="en-IN" dirty="0" smtClean="0"/>
              <a:t>The lower aspect of the defect is bounded by the </a:t>
            </a:r>
            <a:r>
              <a:rPr lang="en-IN" dirty="0" err="1" smtClean="0"/>
              <a:t>atrial</a:t>
            </a:r>
            <a:r>
              <a:rPr lang="en-IN" dirty="0" smtClean="0"/>
              <a:t> surfaces of the AV valves and, in the complete type, in part by the upper edge of the ventricular septum. A small amount of </a:t>
            </a:r>
            <a:r>
              <a:rPr lang="en-IN" dirty="0" err="1" smtClean="0"/>
              <a:t>septal</a:t>
            </a:r>
            <a:r>
              <a:rPr lang="en-IN" dirty="0" smtClean="0"/>
              <a:t> tissue separates the defect from posterior </a:t>
            </a:r>
            <a:r>
              <a:rPr lang="en-IN" dirty="0" err="1" smtClean="0"/>
              <a:t>atrial</a:t>
            </a:r>
            <a:r>
              <a:rPr lang="en-IN" dirty="0" smtClean="0"/>
              <a:t> wall</a:t>
            </a:r>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artial AV canal.jpg"/>
          <p:cNvPicPr>
            <a:picLocks noGrp="1" noChangeAspect="1"/>
          </p:cNvPicPr>
          <p:nvPr>
            <p:ph sz="quarter" idx="1"/>
          </p:nvPr>
        </p:nvPicPr>
        <p:blipFill>
          <a:blip r:embed="rId2" cstate="print"/>
          <a:stretch>
            <a:fillRect/>
          </a:stretch>
        </p:blipFill>
        <p:spPr>
          <a:xfrm>
            <a:off x="1691681" y="1152798"/>
            <a:ext cx="4610942" cy="5321027"/>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v canal.jpg"/>
          <p:cNvPicPr>
            <a:picLocks noGrp="1" noChangeAspect="1"/>
          </p:cNvPicPr>
          <p:nvPr>
            <p:ph sz="quarter" idx="1"/>
          </p:nvPr>
        </p:nvPicPr>
        <p:blipFill>
          <a:blip r:embed="rId2" cstate="print"/>
          <a:stretch>
            <a:fillRect/>
          </a:stretch>
        </p:blipFill>
        <p:spPr>
          <a:xfrm>
            <a:off x="2031020" y="1600200"/>
            <a:ext cx="4319959" cy="487362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Anatomic types-partial </a:t>
            </a:r>
            <a:endParaRPr lang="en-IN" dirty="0"/>
          </a:p>
        </p:txBody>
      </p:sp>
      <p:sp>
        <p:nvSpPr>
          <p:cNvPr id="3" name="Content Placeholder 2"/>
          <p:cNvSpPr>
            <a:spLocks noGrp="1"/>
          </p:cNvSpPr>
          <p:nvPr>
            <p:ph sz="quarter" idx="1"/>
          </p:nvPr>
        </p:nvSpPr>
        <p:spPr/>
        <p:txBody>
          <a:bodyPr>
            <a:normAutofit/>
          </a:bodyPr>
          <a:lstStyle/>
          <a:p>
            <a:r>
              <a:rPr lang="en-IN" dirty="0" smtClean="0"/>
              <a:t>The </a:t>
            </a:r>
            <a:r>
              <a:rPr lang="en-IN" dirty="0" err="1" smtClean="0"/>
              <a:t>ostium</a:t>
            </a:r>
            <a:r>
              <a:rPr lang="en-IN" dirty="0" smtClean="0"/>
              <a:t> </a:t>
            </a:r>
            <a:r>
              <a:rPr lang="en-IN" dirty="0" err="1" smtClean="0"/>
              <a:t>primum</a:t>
            </a:r>
            <a:r>
              <a:rPr lang="en-IN" dirty="0" smtClean="0"/>
              <a:t> ASD is associated with a cleft in the anterior mitral leaflet</a:t>
            </a:r>
          </a:p>
          <a:p>
            <a:r>
              <a:rPr lang="en-IN" dirty="0" smtClean="0"/>
              <a:t>The tricuspid valve is not cleft or shows a minor central deficiency.</a:t>
            </a:r>
          </a:p>
          <a:p>
            <a:r>
              <a:rPr lang="en-IN" dirty="0" smtClean="0"/>
              <a:t>The ventricular aspects of the anterior mitral valve elements are fused to the upper edge of the deficient ventricular septum, precluding an </a:t>
            </a:r>
            <a:r>
              <a:rPr lang="en-IN" dirty="0" err="1" smtClean="0"/>
              <a:t>interventricular</a:t>
            </a:r>
            <a:r>
              <a:rPr lang="en-IN" dirty="0" smtClean="0"/>
              <a:t> communication</a:t>
            </a:r>
          </a:p>
          <a:p>
            <a:r>
              <a:rPr lang="en-IN" dirty="0" smtClean="0"/>
              <a:t>If there is no </a:t>
            </a:r>
            <a:r>
              <a:rPr lang="en-IN" dirty="0" err="1" smtClean="0"/>
              <a:t>atrial</a:t>
            </a:r>
            <a:r>
              <a:rPr lang="en-IN" dirty="0" smtClean="0"/>
              <a:t> </a:t>
            </a:r>
            <a:r>
              <a:rPr lang="en-IN" dirty="0" err="1" smtClean="0"/>
              <a:t>septal</a:t>
            </a:r>
            <a:r>
              <a:rPr lang="en-IN" dirty="0" smtClean="0"/>
              <a:t> tissue or if the </a:t>
            </a:r>
            <a:r>
              <a:rPr lang="en-IN" dirty="0" err="1" smtClean="0"/>
              <a:t>atrial</a:t>
            </a:r>
            <a:r>
              <a:rPr lang="en-IN" dirty="0" smtClean="0"/>
              <a:t> septum is so rudimentary that it produces a common chamber  involving both atria, the term common atria or single atrium is applied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Complete </a:t>
            </a:r>
            <a:r>
              <a:rPr lang="en-IN" dirty="0" err="1" smtClean="0"/>
              <a:t>av</a:t>
            </a:r>
            <a:r>
              <a:rPr lang="en-IN" dirty="0" smtClean="0"/>
              <a:t> canal defect</a:t>
            </a:r>
            <a:endParaRPr lang="en-IN" dirty="0"/>
          </a:p>
        </p:txBody>
      </p:sp>
      <p:sp>
        <p:nvSpPr>
          <p:cNvPr id="3" name="Content Placeholder 2"/>
          <p:cNvSpPr>
            <a:spLocks noGrp="1"/>
          </p:cNvSpPr>
          <p:nvPr>
            <p:ph sz="quarter" idx="1"/>
          </p:nvPr>
        </p:nvSpPr>
        <p:spPr/>
        <p:txBody>
          <a:bodyPr/>
          <a:lstStyle/>
          <a:p>
            <a:r>
              <a:rPr lang="en-IN" dirty="0" smtClean="0"/>
              <a:t>The complete type of common AV canal is characterised by failure of partitioning of the primitive canal into separate AV orifices.</a:t>
            </a:r>
          </a:p>
          <a:p>
            <a:r>
              <a:rPr lang="en-IN" dirty="0" smtClean="0"/>
              <a:t>The orifice between the atria and the ventricles is guarded by a common valve with the anterior leaflet derived from the ventral AV </a:t>
            </a:r>
            <a:r>
              <a:rPr lang="en-IN" dirty="0" err="1" smtClean="0"/>
              <a:t>endocardial</a:t>
            </a:r>
            <a:r>
              <a:rPr lang="en-IN" dirty="0" smtClean="0"/>
              <a:t> cushions and represent the anterior halves of the anterior mitral and </a:t>
            </a:r>
            <a:r>
              <a:rPr lang="en-IN" dirty="0" err="1" smtClean="0"/>
              <a:t>septal</a:t>
            </a:r>
            <a:r>
              <a:rPr lang="en-IN" dirty="0" smtClean="0"/>
              <a:t> tricuspid leaflets.</a:t>
            </a:r>
          </a:p>
          <a:p>
            <a:r>
              <a:rPr lang="en-IN" dirty="0" smtClean="0"/>
              <a:t>The posterior leaflet originates from the dorsal AV </a:t>
            </a:r>
            <a:r>
              <a:rPr lang="en-IN" dirty="0" err="1" smtClean="0"/>
              <a:t>endocardial</a:t>
            </a:r>
            <a:r>
              <a:rPr lang="en-IN" dirty="0" smtClean="0"/>
              <a:t> cushion and represents the posterior halves of the anterior mitral and </a:t>
            </a:r>
            <a:r>
              <a:rPr lang="en-IN" dirty="0" err="1" smtClean="0"/>
              <a:t>septal</a:t>
            </a:r>
            <a:r>
              <a:rPr lang="en-IN" dirty="0" smtClean="0"/>
              <a:t> tricuspid leaflets      </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07.JPEG"/>
          <p:cNvPicPr>
            <a:picLocks noGrp="1" noChangeAspect="1"/>
          </p:cNvPicPr>
          <p:nvPr>
            <p:ph sz="quarter" idx="1"/>
          </p:nvPr>
        </p:nvPicPr>
        <p:blipFill>
          <a:blip r:embed="rId2" cstate="print"/>
          <a:stretch>
            <a:fillRect/>
          </a:stretch>
        </p:blipFill>
        <p:spPr>
          <a:xfrm>
            <a:off x="-76004" y="285728"/>
            <a:ext cx="8753882" cy="6572272"/>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Usually considerable space exists between the anterior and posterior leaflets above and the ventricular septum below- thus in most cases of the complete type, there is free communication between the ventricles  </a:t>
            </a: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VENTRICULAR SEPTAL DEFECT</a:t>
            </a:r>
            <a:endParaRPr lang="en-IN" dirty="0"/>
          </a:p>
        </p:txBody>
      </p:sp>
      <p:sp>
        <p:nvSpPr>
          <p:cNvPr id="3" name="Content Placeholder 2"/>
          <p:cNvSpPr>
            <a:spLocks noGrp="1"/>
          </p:cNvSpPr>
          <p:nvPr>
            <p:ph sz="quarter" idx="1"/>
          </p:nvPr>
        </p:nvSpPr>
        <p:spPr/>
        <p:txBody>
          <a:bodyPr>
            <a:normAutofit/>
          </a:bodyPr>
          <a:lstStyle/>
          <a:p>
            <a:r>
              <a:rPr lang="en-IN" dirty="0" smtClean="0"/>
              <a:t>Most common congenital malformation of the heart occurring in 50% of children with congenital heart disease</a:t>
            </a:r>
          </a:p>
          <a:p>
            <a:r>
              <a:rPr lang="en-IN" dirty="0" smtClean="0"/>
              <a:t>The incidence is approx 2 per 1000 live birth</a:t>
            </a:r>
          </a:p>
          <a:p>
            <a:r>
              <a:rPr lang="en-IN" dirty="0" smtClean="0"/>
              <a:t>Defects are classified according to their relationship to</a:t>
            </a:r>
          </a:p>
          <a:p>
            <a:pPr>
              <a:buFont typeface="Wingdings" pitchFamily="2" charset="2"/>
              <a:buChar char="§"/>
            </a:pPr>
            <a:r>
              <a:rPr lang="en-IN" dirty="0" smtClean="0"/>
              <a:t>Membranous septum</a:t>
            </a:r>
          </a:p>
          <a:p>
            <a:pPr>
              <a:buFont typeface="Wingdings" pitchFamily="2" charset="2"/>
              <a:buChar char="§"/>
            </a:pPr>
            <a:r>
              <a:rPr lang="en-IN" dirty="0" smtClean="0"/>
              <a:t>Muscular septum-</a:t>
            </a:r>
          </a:p>
          <a:p>
            <a:pPr marL="457200" indent="-457200">
              <a:buFont typeface="+mj-lt"/>
              <a:buAutoNum type="arabicPeriod"/>
            </a:pPr>
            <a:r>
              <a:rPr lang="en-IN" dirty="0" smtClean="0"/>
              <a:t> inlet</a:t>
            </a:r>
          </a:p>
          <a:p>
            <a:pPr marL="457200" indent="-457200">
              <a:buFont typeface="+mj-lt"/>
              <a:buAutoNum type="arabicPeriod"/>
            </a:pPr>
            <a:r>
              <a:rPr lang="en-IN" dirty="0" smtClean="0"/>
              <a:t> </a:t>
            </a:r>
            <a:r>
              <a:rPr lang="en-IN" dirty="0" err="1" smtClean="0"/>
              <a:t>trabecular</a:t>
            </a:r>
            <a:endParaRPr lang="en-IN" dirty="0" smtClean="0"/>
          </a:p>
          <a:p>
            <a:pPr marL="457200" indent="-457200">
              <a:buFont typeface="+mj-lt"/>
              <a:buAutoNum type="arabicPeriod"/>
            </a:pPr>
            <a:r>
              <a:rPr lang="en-IN" dirty="0" smtClean="0"/>
              <a:t> </a:t>
            </a:r>
            <a:r>
              <a:rPr lang="en-IN" dirty="0" err="1" smtClean="0"/>
              <a:t>infundibular</a:t>
            </a:r>
            <a:endParaRPr lang="en-IN"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vsd4.jpeg"/>
          <p:cNvPicPr>
            <a:picLocks noGrp="1" noChangeAspect="1"/>
          </p:cNvPicPr>
          <p:nvPr>
            <p:ph sz="quarter" idx="1"/>
          </p:nvPr>
        </p:nvPicPr>
        <p:blipFill>
          <a:blip r:embed="rId2" cstate="print"/>
          <a:stretch>
            <a:fillRect/>
          </a:stretch>
        </p:blipFill>
        <p:spPr>
          <a:xfrm>
            <a:off x="1500166" y="761485"/>
            <a:ext cx="5715040" cy="5909361"/>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vsd.jpg"/>
          <p:cNvPicPr>
            <a:picLocks noGrp="1" noChangeAspect="1"/>
          </p:cNvPicPr>
          <p:nvPr>
            <p:ph sz="quarter" idx="1"/>
          </p:nvPr>
        </p:nvPicPr>
        <p:blipFill>
          <a:blip r:embed="rId2" cstate="print"/>
          <a:stretch>
            <a:fillRect/>
          </a:stretch>
        </p:blipFill>
        <p:spPr>
          <a:xfrm>
            <a:off x="1000100" y="1071546"/>
            <a:ext cx="6198261" cy="5330841"/>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The membranous septum is divided by the tricuspid annulus into </a:t>
            </a:r>
            <a:r>
              <a:rPr lang="en-IN" dirty="0" err="1" smtClean="0"/>
              <a:t>ventriculoatrial</a:t>
            </a:r>
            <a:r>
              <a:rPr lang="en-IN" dirty="0" smtClean="0"/>
              <a:t> and </a:t>
            </a:r>
            <a:r>
              <a:rPr lang="en-IN" dirty="0" err="1" smtClean="0"/>
              <a:t>interventricular</a:t>
            </a:r>
            <a:r>
              <a:rPr lang="en-IN" dirty="0" smtClean="0"/>
              <a:t> </a:t>
            </a:r>
            <a:r>
              <a:rPr lang="en-IN" dirty="0" err="1" smtClean="0"/>
              <a:t>componenets</a:t>
            </a:r>
            <a:endParaRPr lang="en-IN" dirty="0" smtClean="0"/>
          </a:p>
          <a:p>
            <a:r>
              <a:rPr lang="en-IN" dirty="0" smtClean="0"/>
              <a:t>The membranous septum abuts the major segments of the muscular septum namely, the inlet septum, which is highly </a:t>
            </a:r>
            <a:r>
              <a:rPr lang="en-IN" dirty="0" err="1" smtClean="0"/>
              <a:t>trabeculated</a:t>
            </a:r>
            <a:r>
              <a:rPr lang="en-IN" dirty="0" smtClean="0"/>
              <a:t>, the </a:t>
            </a:r>
            <a:r>
              <a:rPr lang="en-IN" dirty="0" err="1" smtClean="0"/>
              <a:t>trabeculated</a:t>
            </a:r>
            <a:r>
              <a:rPr lang="en-IN" dirty="0" smtClean="0"/>
              <a:t> septum, which is heavily </a:t>
            </a:r>
            <a:r>
              <a:rPr lang="en-IN" dirty="0" err="1" smtClean="0"/>
              <a:t>trabeculated</a:t>
            </a:r>
            <a:r>
              <a:rPr lang="en-IN" dirty="0" smtClean="0"/>
              <a:t> and the </a:t>
            </a:r>
            <a:r>
              <a:rPr lang="en-IN" dirty="0" err="1" smtClean="0"/>
              <a:t>infundibular</a:t>
            </a:r>
            <a:r>
              <a:rPr lang="en-IN" dirty="0" smtClean="0"/>
              <a:t> septum which is </a:t>
            </a:r>
            <a:r>
              <a:rPr lang="en-IN" dirty="0" err="1" smtClean="0"/>
              <a:t>nontrabeculated</a:t>
            </a:r>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a:t>
            </a:r>
            <a:r>
              <a:rPr lang="en-IN" dirty="0" err="1" smtClean="0"/>
              <a:t>vsd</a:t>
            </a:r>
            <a:endParaRPr lang="en-IN" dirty="0"/>
          </a:p>
        </p:txBody>
      </p:sp>
      <p:sp>
        <p:nvSpPr>
          <p:cNvPr id="3" name="Content Placeholder 2"/>
          <p:cNvSpPr>
            <a:spLocks noGrp="1"/>
          </p:cNvSpPr>
          <p:nvPr>
            <p:ph sz="quarter" idx="1"/>
          </p:nvPr>
        </p:nvSpPr>
        <p:spPr/>
        <p:txBody>
          <a:bodyPr>
            <a:normAutofit/>
          </a:bodyPr>
          <a:lstStyle/>
          <a:p>
            <a:r>
              <a:rPr lang="en-IN" dirty="0" err="1" smtClean="0"/>
              <a:t>perimembranous</a:t>
            </a:r>
            <a:r>
              <a:rPr lang="en-IN" dirty="0" smtClean="0"/>
              <a:t>- Approximately 80% of the VSD are </a:t>
            </a:r>
            <a:r>
              <a:rPr lang="en-IN" dirty="0" err="1" smtClean="0"/>
              <a:t>perimembranous</a:t>
            </a:r>
            <a:r>
              <a:rPr lang="en-IN" dirty="0" smtClean="0"/>
              <a:t>.</a:t>
            </a:r>
          </a:p>
          <a:p>
            <a:r>
              <a:rPr lang="en-IN" dirty="0" smtClean="0"/>
              <a:t>Large </a:t>
            </a:r>
            <a:r>
              <a:rPr lang="en-IN" dirty="0" err="1" smtClean="0"/>
              <a:t>perimembranous</a:t>
            </a:r>
            <a:r>
              <a:rPr lang="en-IN" dirty="0" smtClean="0"/>
              <a:t> defects encroach upon all three portions of muscular septum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Muscular </a:t>
            </a:r>
            <a:r>
              <a:rPr lang="en-IN" dirty="0" err="1" smtClean="0"/>
              <a:t>vsd</a:t>
            </a:r>
            <a:endParaRPr lang="en-IN" dirty="0"/>
          </a:p>
        </p:txBody>
      </p:sp>
      <p:sp>
        <p:nvSpPr>
          <p:cNvPr id="3" name="Content Placeholder 2"/>
          <p:cNvSpPr>
            <a:spLocks noGrp="1"/>
          </p:cNvSpPr>
          <p:nvPr>
            <p:ph sz="quarter" idx="1"/>
          </p:nvPr>
        </p:nvSpPr>
        <p:spPr/>
        <p:txBody>
          <a:bodyPr/>
          <a:lstStyle/>
          <a:p>
            <a:r>
              <a:rPr lang="en-IN" dirty="0" smtClean="0"/>
              <a:t>Muscular VSD are prevalent in neonates.</a:t>
            </a:r>
          </a:p>
          <a:p>
            <a:r>
              <a:rPr lang="en-IN" dirty="0" smtClean="0"/>
              <a:t>Approx 90% of the defects close spontaneously within the first 10 months of life.</a:t>
            </a:r>
          </a:p>
          <a:p>
            <a:r>
              <a:rPr lang="en-IN" dirty="0" smtClean="0"/>
              <a:t>The most common type of muscular defects lie within the </a:t>
            </a:r>
            <a:r>
              <a:rPr lang="en-IN" dirty="0" err="1" smtClean="0"/>
              <a:t>trabecular</a:t>
            </a:r>
            <a:r>
              <a:rPr lang="en-IN" dirty="0" smtClean="0"/>
              <a:t> septum.</a:t>
            </a:r>
          </a:p>
          <a:p>
            <a:r>
              <a:rPr lang="en-IN" dirty="0" smtClean="0"/>
              <a:t>Vary from small to large from single to multiple, to a honeycombed or </a:t>
            </a:r>
            <a:r>
              <a:rPr lang="en-IN" dirty="0" err="1" smtClean="0"/>
              <a:t>swiss</a:t>
            </a:r>
            <a:r>
              <a:rPr lang="en-IN" dirty="0" smtClean="0"/>
              <a:t> cheese like structure with sieve like fenestrations to tortuous sinusoidal tracks</a:t>
            </a:r>
          </a:p>
          <a:p>
            <a:endParaRPr lang="en-I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r>
              <a:rPr lang="en-IN" dirty="0" smtClean="0"/>
              <a:t>Isolated defects in the inlet septum represent approx 8% of VSD</a:t>
            </a:r>
          </a:p>
          <a:p>
            <a:r>
              <a:rPr lang="en-IN" dirty="0" smtClean="0"/>
              <a:t>The </a:t>
            </a:r>
            <a:r>
              <a:rPr lang="en-IN" dirty="0" err="1" smtClean="0"/>
              <a:t>infundibular</a:t>
            </a:r>
            <a:r>
              <a:rPr lang="en-IN" dirty="0" smtClean="0"/>
              <a:t> septum is represented by a small portion interposed between the outflow and compartments of the left and the right ventricles.</a:t>
            </a:r>
          </a:p>
          <a:p>
            <a:r>
              <a:rPr lang="en-IN" dirty="0" smtClean="0"/>
              <a:t>VSD in the </a:t>
            </a:r>
            <a:r>
              <a:rPr lang="en-IN" dirty="0" err="1" smtClean="0"/>
              <a:t>infundibular</a:t>
            </a:r>
            <a:r>
              <a:rPr lang="en-IN" dirty="0" smtClean="0"/>
              <a:t> septum are also called as </a:t>
            </a:r>
            <a:r>
              <a:rPr lang="en-IN" dirty="0" err="1" smtClean="0"/>
              <a:t>supracristal</a:t>
            </a:r>
            <a:r>
              <a:rPr lang="en-IN" dirty="0" smtClean="0"/>
              <a:t>, </a:t>
            </a:r>
            <a:r>
              <a:rPr lang="en-IN" dirty="0" err="1" smtClean="0"/>
              <a:t>subpulmonary</a:t>
            </a:r>
            <a:r>
              <a:rPr lang="en-IN" dirty="0" smtClean="0"/>
              <a:t>, </a:t>
            </a:r>
            <a:r>
              <a:rPr lang="en-IN" dirty="0" err="1" smtClean="0"/>
              <a:t>subarterial</a:t>
            </a:r>
            <a:r>
              <a:rPr lang="en-IN" dirty="0" smtClean="0"/>
              <a:t> or doubly committed – approx 5-7% of VSD</a:t>
            </a:r>
          </a:p>
          <a:p>
            <a:r>
              <a:rPr lang="en-IN" dirty="0" err="1" smtClean="0"/>
              <a:t>Infundibular</a:t>
            </a:r>
            <a:r>
              <a:rPr lang="en-IN" dirty="0" smtClean="0"/>
              <a:t> defects can be entirely muscular or can be partially rimmed by </a:t>
            </a:r>
            <a:r>
              <a:rPr lang="en-IN" dirty="0" err="1" smtClean="0"/>
              <a:t>semilunar</a:t>
            </a:r>
            <a:r>
              <a:rPr lang="en-IN" dirty="0" smtClean="0"/>
              <a:t> valve tissue (</a:t>
            </a:r>
            <a:r>
              <a:rPr lang="en-IN" dirty="0" err="1" smtClean="0"/>
              <a:t>subarterial</a:t>
            </a:r>
            <a:r>
              <a:rPr lang="en-IN" dirty="0" smtClean="0"/>
              <a:t>) </a:t>
            </a:r>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Doubly committed </a:t>
            </a:r>
            <a:r>
              <a:rPr lang="en-IN" dirty="0" err="1" smtClean="0"/>
              <a:t>subarterial</a:t>
            </a:r>
            <a:r>
              <a:rPr lang="en-IN" dirty="0" smtClean="0"/>
              <a:t>- when little or no muscle is interposed between the outflow components of the left and right ventricles </a:t>
            </a:r>
          </a:p>
          <a:p>
            <a:r>
              <a:rPr lang="en-IN" dirty="0" smtClean="0"/>
              <a:t>Aortic and pulmonary leaflets are in fibrous continuity</a:t>
            </a:r>
          </a:p>
          <a:p>
            <a:r>
              <a:rPr lang="en-IN" dirty="0" smtClean="0"/>
              <a:t>These defects lie immediately beneath the valves of both arterial trunk – so the LCC and RCC of the aortic valve tend to </a:t>
            </a:r>
            <a:r>
              <a:rPr lang="en-IN" dirty="0" err="1" smtClean="0"/>
              <a:t>prolapse</a:t>
            </a:r>
            <a:r>
              <a:rPr lang="en-IN" dirty="0" smtClean="0"/>
              <a:t> into the outflow  tract of the right ventricle </a:t>
            </a:r>
            <a:endParaRPr lang="en-I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Hemodynamic classification</a:t>
            </a:r>
            <a:endParaRPr lang="en-IN" dirty="0"/>
          </a:p>
        </p:txBody>
      </p:sp>
      <p:sp>
        <p:nvSpPr>
          <p:cNvPr id="3" name="Content Placeholder 2"/>
          <p:cNvSpPr>
            <a:spLocks noGrp="1"/>
          </p:cNvSpPr>
          <p:nvPr>
            <p:ph sz="quarter" idx="1"/>
          </p:nvPr>
        </p:nvSpPr>
        <p:spPr/>
        <p:txBody>
          <a:bodyPr/>
          <a:lstStyle/>
          <a:p>
            <a:r>
              <a:rPr lang="en-IN" dirty="0" smtClean="0"/>
              <a:t>Restrictive- </a:t>
            </a:r>
            <a:r>
              <a:rPr lang="en-IN" dirty="0" err="1" smtClean="0"/>
              <a:t>Qp</a:t>
            </a:r>
            <a:r>
              <a:rPr lang="en-IN" dirty="0" smtClean="0"/>
              <a:t>/Qs ≤ 1.4: 1</a:t>
            </a:r>
            <a:r>
              <a:rPr lang="en-IN" baseline="30000" dirty="0" smtClean="0"/>
              <a:t> </a:t>
            </a:r>
            <a:r>
              <a:rPr lang="en-IN" dirty="0" smtClean="0"/>
              <a:t> </a:t>
            </a:r>
          </a:p>
          <a:p>
            <a:endParaRPr lang="en-US" dirty="0" smtClean="0"/>
          </a:p>
          <a:p>
            <a:r>
              <a:rPr lang="en-US" dirty="0" err="1" smtClean="0"/>
              <a:t>Moderatively</a:t>
            </a:r>
            <a:r>
              <a:rPr lang="en-US" dirty="0" smtClean="0"/>
              <a:t> restrictive- </a:t>
            </a:r>
            <a:r>
              <a:rPr lang="en-US" dirty="0" err="1" smtClean="0"/>
              <a:t>Qp</a:t>
            </a:r>
            <a:r>
              <a:rPr lang="en-US" dirty="0" smtClean="0"/>
              <a:t>/Qs 1.4- 2.2</a:t>
            </a:r>
          </a:p>
          <a:p>
            <a:endParaRPr lang="en-US" dirty="0" smtClean="0"/>
          </a:p>
          <a:p>
            <a:r>
              <a:rPr lang="en-US" dirty="0" smtClean="0"/>
              <a:t>Large or nonrestrictive VSD – QP/Qs &gt; 2.2</a:t>
            </a:r>
          </a:p>
          <a:p>
            <a:endParaRPr lang="en-US" dirty="0" smtClean="0"/>
          </a:p>
          <a:p>
            <a:r>
              <a:rPr lang="en-US" dirty="0" err="1" smtClean="0"/>
              <a:t>Eisenmenger</a:t>
            </a:r>
            <a:r>
              <a:rPr lang="en-US" dirty="0" smtClean="0"/>
              <a:t> VSD- </a:t>
            </a:r>
            <a:r>
              <a:rPr lang="en-US" dirty="0" err="1" smtClean="0"/>
              <a:t>Qp</a:t>
            </a:r>
            <a:r>
              <a:rPr lang="en-US" dirty="0" smtClean="0"/>
              <a:t>/Qs &lt; 1</a:t>
            </a:r>
            <a:endParaRPr lang="en-I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Sinus </a:t>
            </a:r>
            <a:r>
              <a:rPr lang="en-IN" dirty="0" err="1" smtClean="0"/>
              <a:t>venosus</a:t>
            </a:r>
            <a:r>
              <a:rPr lang="en-IN" dirty="0" smtClean="0"/>
              <a:t> and its absorption into the right ventricle</a:t>
            </a:r>
            <a:endParaRPr lang="en-IN" dirty="0"/>
          </a:p>
        </p:txBody>
      </p:sp>
      <p:sp>
        <p:nvSpPr>
          <p:cNvPr id="3" name="Content Placeholder 2"/>
          <p:cNvSpPr>
            <a:spLocks noGrp="1"/>
          </p:cNvSpPr>
          <p:nvPr>
            <p:ph sz="quarter" idx="1"/>
          </p:nvPr>
        </p:nvSpPr>
        <p:spPr/>
        <p:txBody>
          <a:bodyPr/>
          <a:lstStyle/>
          <a:p>
            <a:r>
              <a:rPr lang="en-IN" dirty="0" smtClean="0"/>
              <a:t>This is the caudal most part of the primitive heart tube.</a:t>
            </a:r>
          </a:p>
          <a:p>
            <a:r>
              <a:rPr lang="en-IN" dirty="0" smtClean="0"/>
              <a:t>It represents a body with two prolongations that are referred to as its right and left horns</a:t>
            </a:r>
          </a:p>
          <a:p>
            <a:pPr>
              <a:buFont typeface="Wingdings" pitchFamily="2" charset="2"/>
              <a:buChar char="§"/>
            </a:pPr>
            <a:r>
              <a:rPr lang="en-IN" dirty="0" err="1" smtClean="0"/>
              <a:t>Vitelline</a:t>
            </a:r>
            <a:r>
              <a:rPr lang="en-IN" dirty="0" smtClean="0"/>
              <a:t> vein</a:t>
            </a:r>
          </a:p>
          <a:p>
            <a:pPr>
              <a:buFont typeface="Wingdings" pitchFamily="2" charset="2"/>
              <a:buChar char="§"/>
            </a:pPr>
            <a:r>
              <a:rPr lang="en-IN" dirty="0" smtClean="0"/>
              <a:t>Umbilical vein</a:t>
            </a:r>
          </a:p>
          <a:p>
            <a:pPr>
              <a:buFont typeface="Wingdings" pitchFamily="2" charset="2"/>
              <a:buChar char="§"/>
            </a:pPr>
            <a:r>
              <a:rPr lang="en-IN" dirty="0" smtClean="0"/>
              <a:t>Common cardinal vein / duct of </a:t>
            </a:r>
            <a:r>
              <a:rPr lang="en-IN" dirty="0" err="1" smtClean="0"/>
              <a:t>cuvier</a:t>
            </a:r>
            <a:endParaRPr lang="en-IN" dirty="0" smtClean="0"/>
          </a:p>
          <a:p>
            <a:r>
              <a:rPr lang="en-IN" dirty="0" smtClean="0"/>
              <a:t>Initially both horns are of equal size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Natural history</a:t>
            </a:r>
            <a:endParaRPr lang="en-IN" dirty="0"/>
          </a:p>
        </p:txBody>
      </p:sp>
      <p:sp>
        <p:nvSpPr>
          <p:cNvPr id="3" name="Content Placeholder 2"/>
          <p:cNvSpPr>
            <a:spLocks noGrp="1"/>
          </p:cNvSpPr>
          <p:nvPr>
            <p:ph sz="quarter" idx="1"/>
          </p:nvPr>
        </p:nvSpPr>
        <p:spPr/>
        <p:txBody>
          <a:bodyPr/>
          <a:lstStyle/>
          <a:p>
            <a:r>
              <a:rPr lang="en-IN" dirty="0" smtClean="0"/>
              <a:t>About 50-75% 0f restrictive </a:t>
            </a:r>
            <a:r>
              <a:rPr lang="en-IN" dirty="0" err="1" smtClean="0"/>
              <a:t>perimembranous</a:t>
            </a:r>
            <a:r>
              <a:rPr lang="en-IN" dirty="0" smtClean="0"/>
              <a:t> and </a:t>
            </a:r>
            <a:r>
              <a:rPr lang="en-IN" dirty="0" err="1" smtClean="0"/>
              <a:t>trabecular</a:t>
            </a:r>
            <a:r>
              <a:rPr lang="en-IN" dirty="0" smtClean="0"/>
              <a:t> muscular defects close</a:t>
            </a:r>
          </a:p>
          <a:p>
            <a:r>
              <a:rPr lang="en-IN" dirty="0" smtClean="0"/>
              <a:t>Moderately restrictive and </a:t>
            </a:r>
            <a:r>
              <a:rPr lang="en-IN" dirty="0" err="1" smtClean="0"/>
              <a:t>nonrestrictive</a:t>
            </a:r>
            <a:r>
              <a:rPr lang="en-IN" dirty="0" smtClean="0"/>
              <a:t> defects close spontaneously but low probability (5-10%)</a:t>
            </a:r>
          </a:p>
          <a:p>
            <a:r>
              <a:rPr lang="en-IN" dirty="0" smtClean="0"/>
              <a:t>Most defects close within 1</a:t>
            </a:r>
            <a:r>
              <a:rPr lang="en-IN" baseline="30000" dirty="0" smtClean="0"/>
              <a:t>st</a:t>
            </a:r>
            <a:r>
              <a:rPr lang="en-IN" dirty="0" smtClean="0"/>
              <a:t> year</a:t>
            </a:r>
          </a:p>
          <a:p>
            <a:r>
              <a:rPr lang="en-IN" dirty="0" smtClean="0"/>
              <a:t>Approx 60% close before 3 yrs and 90% close by 8 yrs</a:t>
            </a:r>
          </a:p>
          <a:p>
            <a:r>
              <a:rPr lang="en-IN" dirty="0" smtClean="0"/>
              <a:t>Multiple muscular </a:t>
            </a:r>
            <a:r>
              <a:rPr lang="en-IN" dirty="0" err="1" smtClean="0"/>
              <a:t>trabecular</a:t>
            </a:r>
            <a:r>
              <a:rPr lang="en-IN" dirty="0" smtClean="0"/>
              <a:t> defects have strong tendency to close </a:t>
            </a:r>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Defects </a:t>
            </a:r>
            <a:r>
              <a:rPr lang="en-IN" dirty="0" smtClean="0"/>
              <a:t>in the inlet septum seldom decrease in size but are occasionally occluded by bridging </a:t>
            </a:r>
            <a:r>
              <a:rPr lang="en-IN" dirty="0" err="1" smtClean="0"/>
              <a:t>atrioventricular</a:t>
            </a:r>
            <a:r>
              <a:rPr lang="en-IN" dirty="0" smtClean="0"/>
              <a:t> valve tissue </a:t>
            </a:r>
          </a:p>
          <a:p>
            <a:r>
              <a:rPr lang="en-IN" dirty="0" err="1" smtClean="0"/>
              <a:t>Infundibular</a:t>
            </a:r>
            <a:r>
              <a:rPr lang="en-IN" dirty="0" smtClean="0"/>
              <a:t> defects can be closed by the </a:t>
            </a:r>
            <a:r>
              <a:rPr lang="en-IN" dirty="0" err="1" smtClean="0"/>
              <a:t>prolapse</a:t>
            </a:r>
            <a:r>
              <a:rPr lang="en-IN" dirty="0" smtClean="0"/>
              <a:t> of the right aortic cusp </a:t>
            </a:r>
          </a:p>
          <a:p>
            <a:r>
              <a:rPr lang="en-IN" dirty="0" err="1" smtClean="0"/>
              <a:t>Perimembranous</a:t>
            </a:r>
            <a:r>
              <a:rPr lang="en-IN" dirty="0" smtClean="0"/>
              <a:t> VSD close by adherence of the </a:t>
            </a:r>
            <a:r>
              <a:rPr lang="en-IN" dirty="0" err="1" smtClean="0"/>
              <a:t>septal</a:t>
            </a:r>
            <a:r>
              <a:rPr lang="en-IN" dirty="0" smtClean="0"/>
              <a:t> tricuspid leaflet to the margins of the defect, less commonly by </a:t>
            </a:r>
            <a:r>
              <a:rPr lang="en-IN" dirty="0" err="1" smtClean="0"/>
              <a:t>prolapse</a:t>
            </a:r>
            <a:r>
              <a:rPr lang="en-IN" dirty="0" smtClean="0"/>
              <a:t> of an aortic cusp </a:t>
            </a:r>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structural anomalies</a:t>
            </a:r>
            <a:endParaRPr lang="en-IN" dirty="0"/>
          </a:p>
        </p:txBody>
      </p:sp>
      <p:sp>
        <p:nvSpPr>
          <p:cNvPr id="3" name="Content Placeholder 2"/>
          <p:cNvSpPr>
            <a:spLocks noGrp="1"/>
          </p:cNvSpPr>
          <p:nvPr>
            <p:ph sz="quarter" idx="1"/>
          </p:nvPr>
        </p:nvSpPr>
        <p:spPr/>
        <p:txBody>
          <a:bodyPr>
            <a:normAutofit/>
          </a:bodyPr>
          <a:lstStyle/>
          <a:p>
            <a:r>
              <a:rPr lang="en-IN" dirty="0" smtClean="0"/>
              <a:t>COR TRIATRIATUM</a:t>
            </a:r>
          </a:p>
          <a:p>
            <a:pPr>
              <a:buNone/>
            </a:pPr>
            <a:r>
              <a:rPr lang="en-IN" dirty="0" smtClean="0"/>
              <a:t>On the left side of the heart, if incorporation of the common pulmonary vein into the left atrium is incomplete, the result is a septum like structure that might derive from the left pulmonary ridge and divides the left atrium into two components – one receiving the pulmonary vein and the other giving access to mitral valve and left </a:t>
            </a:r>
            <a:r>
              <a:rPr lang="en-IN" dirty="0" err="1" smtClean="0"/>
              <a:t>atrial</a:t>
            </a:r>
            <a:r>
              <a:rPr lang="en-IN" dirty="0" smtClean="0"/>
              <a:t> appendage</a:t>
            </a:r>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16.JPEG"/>
          <p:cNvPicPr>
            <a:picLocks noGrp="1" noChangeAspect="1"/>
          </p:cNvPicPr>
          <p:nvPr>
            <p:ph sz="quarter" idx="1"/>
          </p:nvPr>
        </p:nvPicPr>
        <p:blipFill>
          <a:blip r:embed="rId2" cstate="print"/>
          <a:stretch>
            <a:fillRect/>
          </a:stretch>
        </p:blipFill>
        <p:spPr>
          <a:xfrm>
            <a:off x="689385" y="1412776"/>
            <a:ext cx="6546911" cy="4906489"/>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17.JPEG"/>
          <p:cNvPicPr>
            <a:picLocks noGrp="1" noChangeAspect="1"/>
          </p:cNvPicPr>
          <p:nvPr>
            <p:ph sz="quarter" idx="1"/>
          </p:nvPr>
        </p:nvPicPr>
        <p:blipFill>
          <a:blip r:embed="rId2" cstate="print"/>
          <a:stretch>
            <a:fillRect/>
          </a:stretch>
        </p:blipFill>
        <p:spPr>
          <a:xfrm>
            <a:off x="1979712" y="1299692"/>
            <a:ext cx="4248472" cy="5259122"/>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PERSISTENT LEFT SUPERIOR VENA CAVA</a:t>
            </a:r>
          </a:p>
          <a:p>
            <a:pPr>
              <a:buNone/>
            </a:pPr>
            <a:r>
              <a:rPr lang="en-IN" dirty="0" smtClean="0"/>
              <a:t>Persistence of the left common cardinal vein and left sinus horn results in a left superior vena cava draining into the coronary sinus</a:t>
            </a:r>
            <a:endParaRPr lang="en-IN"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348880"/>
            <a:ext cx="7467600" cy="1143000"/>
          </a:xfrm>
        </p:spPr>
        <p:txBody>
          <a:bodyPr/>
          <a:lstStyle/>
          <a:p>
            <a:r>
              <a:rPr lang="en-IN" dirty="0" smtClean="0"/>
              <a:t>                       MCQS</a:t>
            </a:r>
            <a:endParaRPr lang="en-I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lvl="1">
              <a:buNone/>
            </a:pPr>
            <a:r>
              <a:rPr lang="en-IN" sz="2400" dirty="0" smtClean="0"/>
              <a:t>From where does the </a:t>
            </a:r>
            <a:r>
              <a:rPr lang="en-IN" sz="2400" dirty="0" err="1" smtClean="0"/>
              <a:t>endocardial</a:t>
            </a:r>
            <a:r>
              <a:rPr lang="en-IN" sz="2400" dirty="0" smtClean="0"/>
              <a:t> heart tube derived ?</a:t>
            </a:r>
          </a:p>
          <a:p>
            <a:pPr marL="822960" lvl="1" indent="-457200">
              <a:buAutoNum type="arabicPeriod"/>
            </a:pPr>
            <a:r>
              <a:rPr lang="en-IN" sz="2400" dirty="0" smtClean="0"/>
              <a:t>Ectoderm</a:t>
            </a:r>
          </a:p>
          <a:p>
            <a:pPr marL="822960" lvl="1" indent="-457200">
              <a:buAutoNum type="arabicPeriod"/>
            </a:pPr>
            <a:r>
              <a:rPr lang="en-IN" sz="2400" dirty="0" smtClean="0"/>
              <a:t>Endoderm</a:t>
            </a:r>
          </a:p>
          <a:p>
            <a:pPr marL="822960" lvl="1" indent="-457200">
              <a:buAutoNum type="arabicPeriod"/>
            </a:pPr>
            <a:r>
              <a:rPr lang="en-IN" sz="2400" dirty="0" err="1" smtClean="0"/>
              <a:t>Somatopleuric</a:t>
            </a:r>
            <a:r>
              <a:rPr lang="en-IN" sz="2400" dirty="0" smtClean="0"/>
              <a:t> mesoderm</a:t>
            </a:r>
          </a:p>
          <a:p>
            <a:pPr marL="822960" lvl="1" indent="-457200">
              <a:buAutoNum type="arabicPeriod"/>
            </a:pPr>
            <a:r>
              <a:rPr lang="en-IN" sz="2400" dirty="0" err="1" smtClean="0"/>
              <a:t>Splanchnopleuric</a:t>
            </a:r>
            <a:r>
              <a:rPr lang="en-IN" sz="2400" dirty="0" smtClean="0"/>
              <a:t> mesoderm</a:t>
            </a:r>
          </a:p>
          <a:p>
            <a:pPr marL="822960" lvl="1" indent="-457200">
              <a:buAutoNum type="arabicPeriod"/>
            </a:pPr>
            <a:endParaRPr lang="en-IN" sz="2400" dirty="0" smtClean="0"/>
          </a:p>
          <a:p>
            <a:pPr marL="822960" lvl="1" indent="-457200">
              <a:buNone/>
            </a:pPr>
            <a:r>
              <a:rPr lang="en-IN" sz="2400" dirty="0" err="1" smtClean="0"/>
              <a:t>Ans</a:t>
            </a:r>
            <a:r>
              <a:rPr lang="en-IN" sz="2400" dirty="0" smtClean="0"/>
              <a:t>- 4</a:t>
            </a:r>
            <a:endParaRPr lang="en-I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a:buNone/>
            </a:pPr>
            <a:r>
              <a:rPr lang="en-IN" dirty="0" smtClean="0"/>
              <a:t>Left horn of the sinus </a:t>
            </a:r>
            <a:r>
              <a:rPr lang="en-IN" dirty="0" err="1" smtClean="0"/>
              <a:t>venosus</a:t>
            </a:r>
            <a:r>
              <a:rPr lang="en-IN" dirty="0" smtClean="0"/>
              <a:t> becomes?</a:t>
            </a:r>
          </a:p>
          <a:p>
            <a:pPr marL="457200" indent="-457200">
              <a:buAutoNum type="arabicPeriod"/>
            </a:pPr>
            <a:r>
              <a:rPr lang="en-IN" dirty="0" smtClean="0"/>
              <a:t>SVC</a:t>
            </a:r>
          </a:p>
          <a:p>
            <a:pPr marL="457200" indent="-457200">
              <a:buAutoNum type="arabicPeriod"/>
            </a:pPr>
            <a:r>
              <a:rPr lang="en-IN" dirty="0" smtClean="0"/>
              <a:t>IVC</a:t>
            </a:r>
          </a:p>
          <a:p>
            <a:pPr marL="457200" indent="-457200">
              <a:buAutoNum type="arabicPeriod"/>
            </a:pPr>
            <a:r>
              <a:rPr lang="en-IN" dirty="0" smtClean="0"/>
              <a:t>Coronary sinus</a:t>
            </a:r>
          </a:p>
          <a:p>
            <a:pPr marL="457200" indent="-457200">
              <a:buAutoNum type="arabicPeriod"/>
            </a:pPr>
            <a:r>
              <a:rPr lang="en-IN" dirty="0" smtClean="0"/>
              <a:t>Left atrium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a:buNone/>
            </a:pPr>
            <a:r>
              <a:rPr lang="en-IN" dirty="0" smtClean="0"/>
              <a:t>Which of the following statements regarding the </a:t>
            </a:r>
            <a:r>
              <a:rPr lang="en-IN" dirty="0" err="1" smtClean="0"/>
              <a:t>partioning</a:t>
            </a:r>
            <a:r>
              <a:rPr lang="en-IN" dirty="0" smtClean="0"/>
              <a:t> of the atria is correct</a:t>
            </a:r>
          </a:p>
          <a:p>
            <a:pPr marL="457200" indent="-457200">
              <a:buAutoNum type="arabicPeriod"/>
            </a:pPr>
            <a:r>
              <a:rPr lang="en-IN" dirty="0" smtClean="0"/>
              <a:t>Septum </a:t>
            </a:r>
            <a:r>
              <a:rPr lang="en-IN" dirty="0" err="1" smtClean="0"/>
              <a:t>primum</a:t>
            </a:r>
            <a:r>
              <a:rPr lang="en-IN" dirty="0" smtClean="0"/>
              <a:t> is thick and muscular</a:t>
            </a:r>
          </a:p>
          <a:p>
            <a:pPr marL="457200" indent="-457200">
              <a:buAutoNum type="arabicPeriod"/>
            </a:pPr>
            <a:r>
              <a:rPr lang="en-IN" dirty="0" smtClean="0"/>
              <a:t>Septum </a:t>
            </a:r>
            <a:r>
              <a:rPr lang="en-IN" dirty="0" err="1" smtClean="0"/>
              <a:t>secondum</a:t>
            </a:r>
            <a:r>
              <a:rPr lang="en-IN" dirty="0" smtClean="0"/>
              <a:t> is a transient structure which degenerates by 4</a:t>
            </a:r>
            <a:r>
              <a:rPr lang="en-IN" baseline="30000" dirty="0" smtClean="0"/>
              <a:t>th</a:t>
            </a:r>
            <a:r>
              <a:rPr lang="en-IN" dirty="0" smtClean="0"/>
              <a:t> week</a:t>
            </a:r>
          </a:p>
          <a:p>
            <a:pPr marL="457200" indent="-457200">
              <a:buAutoNum type="arabicPeriod"/>
            </a:pPr>
            <a:r>
              <a:rPr lang="en-IN" dirty="0" err="1" smtClean="0"/>
              <a:t>Ostium</a:t>
            </a:r>
            <a:r>
              <a:rPr lang="en-IN" dirty="0" smtClean="0"/>
              <a:t> </a:t>
            </a:r>
            <a:r>
              <a:rPr lang="en-IN" dirty="0" err="1" smtClean="0"/>
              <a:t>secondum</a:t>
            </a:r>
            <a:r>
              <a:rPr lang="en-IN" dirty="0" smtClean="0"/>
              <a:t> forms by apoptosis in the central part of septum </a:t>
            </a:r>
            <a:r>
              <a:rPr lang="en-IN" dirty="0" err="1" smtClean="0"/>
              <a:t>secondum</a:t>
            </a:r>
            <a:endParaRPr lang="en-IN" dirty="0" smtClean="0"/>
          </a:p>
          <a:p>
            <a:pPr marL="457200" indent="-457200">
              <a:buAutoNum type="arabicPeriod"/>
            </a:pPr>
            <a:r>
              <a:rPr lang="en-IN" dirty="0" smtClean="0"/>
              <a:t>Septum </a:t>
            </a:r>
            <a:r>
              <a:rPr lang="en-IN" dirty="0" err="1" smtClean="0"/>
              <a:t>primum</a:t>
            </a:r>
            <a:r>
              <a:rPr lang="en-IN" dirty="0" smtClean="0"/>
              <a:t> </a:t>
            </a:r>
            <a:r>
              <a:rPr lang="en-IN" dirty="0" err="1" smtClean="0"/>
              <a:t>froms</a:t>
            </a:r>
            <a:r>
              <a:rPr lang="en-IN" dirty="0" smtClean="0"/>
              <a:t> the valve of foramen </a:t>
            </a:r>
            <a:r>
              <a:rPr lang="en-IN" dirty="0" err="1" smtClean="0"/>
              <a:t>ovale</a:t>
            </a:r>
            <a:endParaRPr lang="en-IN" dirty="0" smtClean="0"/>
          </a:p>
          <a:p>
            <a:pPr marL="457200" indent="-457200">
              <a:buAutoNum type="arabicPeriod"/>
            </a:pP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20171231_082515.jpg"/>
          <p:cNvPicPr>
            <a:picLocks noGrp="1" noChangeAspect="1"/>
          </p:cNvPicPr>
          <p:nvPr>
            <p:ph sz="quarter" idx="1"/>
          </p:nvPr>
        </p:nvPicPr>
        <p:blipFill>
          <a:blip r:embed="rId2" cstate="print"/>
          <a:stretch>
            <a:fillRect/>
          </a:stretch>
        </p:blipFill>
        <p:spPr>
          <a:xfrm>
            <a:off x="941916" y="1600200"/>
            <a:ext cx="6498167" cy="4873625"/>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a:buNone/>
            </a:pPr>
            <a:r>
              <a:rPr lang="en-IN" dirty="0" smtClean="0"/>
              <a:t>Which of the following doesn’t involve in the formation of membranous part of </a:t>
            </a:r>
            <a:r>
              <a:rPr lang="en-IN" dirty="0" err="1" smtClean="0"/>
              <a:t>interventricular</a:t>
            </a:r>
            <a:r>
              <a:rPr lang="en-IN" dirty="0" smtClean="0"/>
              <a:t> septum?</a:t>
            </a:r>
          </a:p>
          <a:p>
            <a:pPr>
              <a:buNone/>
            </a:pPr>
            <a:r>
              <a:rPr lang="en-IN" dirty="0" smtClean="0"/>
              <a:t>1.Left bulbar ridge</a:t>
            </a:r>
          </a:p>
          <a:p>
            <a:pPr>
              <a:buNone/>
            </a:pPr>
            <a:r>
              <a:rPr lang="en-IN" dirty="0" smtClean="0"/>
              <a:t>2.Right bulbar ridge</a:t>
            </a:r>
          </a:p>
          <a:p>
            <a:pPr>
              <a:buNone/>
            </a:pPr>
            <a:r>
              <a:rPr lang="en-IN" dirty="0" smtClean="0"/>
              <a:t>3.Right AV cushion</a:t>
            </a:r>
          </a:p>
          <a:p>
            <a:pPr>
              <a:buNone/>
            </a:pPr>
            <a:r>
              <a:rPr lang="en-IN" dirty="0" smtClean="0"/>
              <a:t>4.Left AV cushion </a:t>
            </a:r>
          </a:p>
          <a:p>
            <a:pPr>
              <a:buNone/>
            </a:pPr>
            <a:endParaRPr lang="en-IN" dirty="0" smtClean="0"/>
          </a:p>
          <a:p>
            <a:pPr>
              <a:buNone/>
            </a:pPr>
            <a:r>
              <a:rPr lang="en-IN" dirty="0" err="1" smtClean="0"/>
              <a:t>Ans</a:t>
            </a:r>
            <a:r>
              <a:rPr lang="en-IN" dirty="0" smtClean="0"/>
              <a:t>- 4</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a:buNone/>
            </a:pPr>
            <a:r>
              <a:rPr lang="en-IN" dirty="0" err="1" smtClean="0"/>
              <a:t>Gerbode</a:t>
            </a:r>
            <a:r>
              <a:rPr lang="en-IN" dirty="0" smtClean="0"/>
              <a:t> defect?</a:t>
            </a:r>
          </a:p>
          <a:p>
            <a:pPr>
              <a:buNone/>
            </a:pPr>
            <a:endParaRPr lang="en-IN" dirty="0" smtClean="0"/>
          </a:p>
          <a:p>
            <a:pPr>
              <a:buNone/>
            </a:pPr>
            <a:r>
              <a:rPr lang="en-IN" dirty="0" smtClean="0"/>
              <a:t>1.Right ventricle to left atrium shunt</a:t>
            </a:r>
          </a:p>
          <a:p>
            <a:pPr>
              <a:buNone/>
            </a:pPr>
            <a:r>
              <a:rPr lang="en-IN" dirty="0" smtClean="0"/>
              <a:t>2.Left ventricle to right atrium shunt</a:t>
            </a:r>
          </a:p>
          <a:p>
            <a:pPr>
              <a:buNone/>
            </a:pPr>
            <a:r>
              <a:rPr lang="en-IN" dirty="0" smtClean="0"/>
              <a:t>3. </a:t>
            </a:r>
            <a:r>
              <a:rPr lang="en-IN" dirty="0" err="1" smtClean="0"/>
              <a:t>Interatrial</a:t>
            </a:r>
            <a:r>
              <a:rPr lang="en-IN" dirty="0" smtClean="0"/>
              <a:t> shunt</a:t>
            </a:r>
          </a:p>
          <a:p>
            <a:pPr>
              <a:buNone/>
            </a:pPr>
            <a:r>
              <a:rPr lang="en-IN" dirty="0" smtClean="0"/>
              <a:t>4. </a:t>
            </a:r>
            <a:r>
              <a:rPr lang="en-IN" dirty="0" err="1" smtClean="0"/>
              <a:t>Interventricular</a:t>
            </a:r>
            <a:r>
              <a:rPr lang="en-IN" dirty="0" smtClean="0"/>
              <a:t> shunt</a:t>
            </a:r>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r>
              <a:rPr lang="en-IN" dirty="0" smtClean="0"/>
              <a:t>If fusion of </a:t>
            </a:r>
            <a:r>
              <a:rPr lang="en-IN" dirty="0" err="1" smtClean="0"/>
              <a:t>endocardial</a:t>
            </a:r>
            <a:r>
              <a:rPr lang="en-IN" dirty="0" smtClean="0"/>
              <a:t> cushions is too far to the right?????</a:t>
            </a:r>
          </a:p>
          <a:p>
            <a:r>
              <a:rPr lang="en-IN" dirty="0" smtClean="0"/>
              <a:t>Tricuspid </a:t>
            </a:r>
            <a:r>
              <a:rPr lang="en-IN" dirty="0" err="1" smtClean="0"/>
              <a:t>atresia</a:t>
            </a:r>
            <a:endParaRPr lang="en-IN"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92896"/>
            <a:ext cx="7467600" cy="1143000"/>
          </a:xfrm>
        </p:spPr>
        <p:txBody>
          <a:bodyPr/>
          <a:lstStyle/>
          <a:p>
            <a:r>
              <a:rPr lang="en-IN" dirty="0" smtClean="0"/>
              <a:t>                         thank u</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20171231_082524(1).jpg"/>
          <p:cNvPicPr>
            <a:picLocks noGrp="1" noChangeAspect="1"/>
          </p:cNvPicPr>
          <p:nvPr>
            <p:ph sz="quarter" idx="1"/>
          </p:nvPr>
        </p:nvPicPr>
        <p:blipFill>
          <a:blip r:embed="rId2" cstate="print"/>
          <a:stretch>
            <a:fillRect/>
          </a:stretch>
        </p:blipFill>
        <p:spPr>
          <a:xfrm>
            <a:off x="941916" y="1600200"/>
            <a:ext cx="6498167" cy="487362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1922</TotalTime>
  <Words>2769</Words>
  <Application>Microsoft Office PowerPoint</Application>
  <PresentationFormat>On-screen Show (4:3)</PresentationFormat>
  <Paragraphs>217</Paragraphs>
  <Slides>83</Slides>
  <Notes>0</Notes>
  <HiddenSlides>0</HiddenSlides>
  <MMClips>0</MMClips>
  <ScaleCrop>false</ScaleCrop>
  <HeadingPairs>
    <vt:vector size="6" baseType="variant">
      <vt:variant>
        <vt:lpstr>Theme</vt:lpstr>
      </vt:variant>
      <vt:variant>
        <vt:i4>1</vt:i4>
      </vt:variant>
      <vt:variant>
        <vt:lpstr>Slide Titles</vt:lpstr>
      </vt:variant>
      <vt:variant>
        <vt:i4>83</vt:i4>
      </vt:variant>
      <vt:variant>
        <vt:lpstr>Custom Shows</vt:lpstr>
      </vt:variant>
      <vt:variant>
        <vt:i4>1</vt:i4>
      </vt:variant>
    </vt:vector>
  </HeadingPairs>
  <TitlesOfParts>
    <vt:vector size="85" baseType="lpstr">
      <vt:lpstr>Oriel</vt:lpstr>
      <vt:lpstr>DEVELOPMENT OF INTERATRIAL AND INTERVENTRICULAR SEPTUM</vt:lpstr>
      <vt:lpstr>Heart embryology</vt:lpstr>
      <vt:lpstr>Slide 3</vt:lpstr>
      <vt:lpstr>Slide 4</vt:lpstr>
      <vt:lpstr>Slide 5</vt:lpstr>
      <vt:lpstr>Slide 6</vt:lpstr>
      <vt:lpstr>Sinus venosus and its absorption into the right ventricle</vt:lpstr>
      <vt:lpstr>Slide 8</vt:lpstr>
      <vt:lpstr>Slide 9</vt:lpstr>
      <vt:lpstr>Slide 10</vt:lpstr>
      <vt:lpstr>Slide 11</vt:lpstr>
      <vt:lpstr>Slide 12</vt:lpstr>
      <vt:lpstr>Fate of tributaries of sinus venosus</vt:lpstr>
      <vt:lpstr>Atrial septation</vt:lpstr>
      <vt:lpstr>Slide 15</vt:lpstr>
      <vt:lpstr>Slide 16</vt:lpstr>
      <vt:lpstr>Slide 17</vt:lpstr>
      <vt:lpstr>Slide 18</vt:lpstr>
      <vt:lpstr>Slide 19</vt:lpstr>
      <vt:lpstr>Slide 20</vt:lpstr>
      <vt:lpstr>Slide 21</vt:lpstr>
      <vt:lpstr>Slide 22</vt:lpstr>
      <vt:lpstr>Slide 23</vt:lpstr>
      <vt:lpstr>Slide 24</vt:lpstr>
      <vt:lpstr>Slide 25</vt:lpstr>
      <vt:lpstr>Obliteration of the foramen ovale</vt:lpstr>
      <vt:lpstr>Slide 27</vt:lpstr>
      <vt:lpstr>Slide 28</vt:lpstr>
      <vt:lpstr>Slide 29</vt:lpstr>
      <vt:lpstr>AV CANAL</vt:lpstr>
      <vt:lpstr>Atrioventricular canal</vt:lpstr>
      <vt:lpstr>Slide 32</vt:lpstr>
      <vt:lpstr>Slide 33</vt:lpstr>
      <vt:lpstr>Slide 34</vt:lpstr>
      <vt:lpstr>Interventricular septum formation</vt:lpstr>
      <vt:lpstr>Slide 36</vt:lpstr>
      <vt:lpstr>Slide 37</vt:lpstr>
      <vt:lpstr>Slide 38</vt:lpstr>
      <vt:lpstr>Slide 39</vt:lpstr>
      <vt:lpstr>Slide 40</vt:lpstr>
      <vt:lpstr>Bulbar part</vt:lpstr>
      <vt:lpstr>Slide 42</vt:lpstr>
      <vt:lpstr>Membranous part</vt:lpstr>
      <vt:lpstr>Slide 44</vt:lpstr>
      <vt:lpstr>Slide 45</vt:lpstr>
      <vt:lpstr>          Developmental anomalies</vt:lpstr>
      <vt:lpstr>ATRIAL SEPTAL DEFECT</vt:lpstr>
      <vt:lpstr>Slide 48</vt:lpstr>
      <vt:lpstr>Ostium primum</vt:lpstr>
      <vt:lpstr>Slide 50</vt:lpstr>
      <vt:lpstr>Slide 51</vt:lpstr>
      <vt:lpstr>Slide 52</vt:lpstr>
      <vt:lpstr>Slide 53</vt:lpstr>
      <vt:lpstr>Common av canal defects </vt:lpstr>
      <vt:lpstr>pathology</vt:lpstr>
      <vt:lpstr>Slide 56</vt:lpstr>
      <vt:lpstr>Slide 57</vt:lpstr>
      <vt:lpstr>Anatomic types-partial </vt:lpstr>
      <vt:lpstr>Complete av canal defect</vt:lpstr>
      <vt:lpstr>Slide 60</vt:lpstr>
      <vt:lpstr>VENTRICULAR SEPTAL DEFECT</vt:lpstr>
      <vt:lpstr>Slide 62</vt:lpstr>
      <vt:lpstr>Slide 63</vt:lpstr>
      <vt:lpstr>Slide 64</vt:lpstr>
      <vt:lpstr>Types of vsd</vt:lpstr>
      <vt:lpstr>Muscular vsd</vt:lpstr>
      <vt:lpstr>Slide 67</vt:lpstr>
      <vt:lpstr>Slide 68</vt:lpstr>
      <vt:lpstr>Hemodynamic classification</vt:lpstr>
      <vt:lpstr>Natural history</vt:lpstr>
      <vt:lpstr>Slide 71</vt:lpstr>
      <vt:lpstr>Other structural anomalies</vt:lpstr>
      <vt:lpstr>Slide 73</vt:lpstr>
      <vt:lpstr>Slide 74</vt:lpstr>
      <vt:lpstr>Slide 75</vt:lpstr>
      <vt:lpstr>                       MCQS</vt:lpstr>
      <vt:lpstr>Slide 77</vt:lpstr>
      <vt:lpstr>Slide 78</vt:lpstr>
      <vt:lpstr>Slide 79</vt:lpstr>
      <vt:lpstr>Slide 80</vt:lpstr>
      <vt:lpstr>Slide 81</vt:lpstr>
      <vt:lpstr>Slide 82</vt:lpstr>
      <vt:lpstr>                         thank u</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INTERATRIAL AND INTERVENTRICULAR SEPTUM</dc:title>
  <dc:creator>sony</dc:creator>
  <cp:lastModifiedBy>sony</cp:lastModifiedBy>
  <cp:revision>79</cp:revision>
  <dcterms:created xsi:type="dcterms:W3CDTF">2017-12-17T07:26:12Z</dcterms:created>
  <dcterms:modified xsi:type="dcterms:W3CDTF">2018-01-02T02:02:35Z</dcterms:modified>
</cp:coreProperties>
</file>